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8"/>
  </p:notesMasterIdLst>
  <p:handoutMasterIdLst>
    <p:handoutMasterId r:id="rId29"/>
  </p:handoutMasterIdLst>
  <p:sldIdLst>
    <p:sldId id="371" r:id="rId2"/>
    <p:sldId id="397" r:id="rId3"/>
    <p:sldId id="414" r:id="rId4"/>
    <p:sldId id="372" r:id="rId5"/>
    <p:sldId id="375" r:id="rId6"/>
    <p:sldId id="366" r:id="rId7"/>
    <p:sldId id="361" r:id="rId8"/>
    <p:sldId id="399" r:id="rId9"/>
    <p:sldId id="400" r:id="rId10"/>
    <p:sldId id="402" r:id="rId11"/>
    <p:sldId id="404" r:id="rId12"/>
    <p:sldId id="405" r:id="rId13"/>
    <p:sldId id="407" r:id="rId14"/>
    <p:sldId id="410" r:id="rId15"/>
    <p:sldId id="382" r:id="rId16"/>
    <p:sldId id="408" r:id="rId17"/>
    <p:sldId id="411" r:id="rId18"/>
    <p:sldId id="409" r:id="rId19"/>
    <p:sldId id="364" r:id="rId20"/>
    <p:sldId id="379" r:id="rId21"/>
    <p:sldId id="412" r:id="rId22"/>
    <p:sldId id="416" r:id="rId23"/>
    <p:sldId id="415" r:id="rId24"/>
    <p:sldId id="390" r:id="rId25"/>
    <p:sldId id="393" r:id="rId26"/>
    <p:sldId id="394" r:id="rId2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FDFF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789" autoAdjust="0"/>
    <p:restoredTop sz="94717" autoAdjust="0"/>
  </p:normalViewPr>
  <p:slideViewPr>
    <p:cSldViewPr>
      <p:cViewPr>
        <p:scale>
          <a:sx n="69" d="100"/>
          <a:sy n="69" d="100"/>
        </p:scale>
        <p:origin x="-762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otX val="6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налог на прибыль</c:v>
                </c:pt>
                <c:pt idx="2">
                  <c:v>доходы от использования имущества</c:v>
                </c:pt>
                <c:pt idx="3">
                  <c:v>налоги на совокупный доход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82</c:v>
                </c:pt>
                <c:pt idx="1">
                  <c:v>10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 31.12.2012</c:v>
                </c:pt>
                <c:pt idx="1">
                  <c:v>на 31.12.2013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19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муниципальные гарантии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 31.12.2012</c:v>
                </c:pt>
                <c:pt idx="1">
                  <c:v>на 31.12.2013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hape val="cylinder"/>
        <c:axId val="65585536"/>
        <c:axId val="65587072"/>
        <c:axId val="0"/>
      </c:bar3DChart>
      <c:catAx>
        <c:axId val="65585536"/>
        <c:scaling>
          <c:orientation val="minMax"/>
        </c:scaling>
        <c:axPos val="b"/>
        <c:tickLblPos val="nextTo"/>
        <c:crossAx val="65587072"/>
        <c:crosses val="autoZero"/>
        <c:auto val="1"/>
        <c:lblAlgn val="ctr"/>
        <c:lblOffset val="100"/>
      </c:catAx>
      <c:valAx>
        <c:axId val="65587072"/>
        <c:scaling>
          <c:orientation val="minMax"/>
        </c:scaling>
        <c:axPos val="l"/>
        <c:majorGridlines/>
        <c:numFmt formatCode="0.0" sourceLinked="1"/>
        <c:tickLblPos val="nextTo"/>
        <c:crossAx val="65585536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accent2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9.7207859358841797E-2"/>
          <c:y val="0.38983050847457701"/>
          <c:w val="0.52843846949327822"/>
          <c:h val="0.34406779661016951"/>
        </c:manualLayout>
      </c:layout>
      <c:pie3DChart>
        <c:varyColors val="1"/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 smtClean="0"/>
              <a:t>                    за 2012 год   </a:t>
            </a:r>
            <a:endParaRPr lang="ru-RU" sz="1400" dirty="0"/>
          </a:p>
        </c:rich>
      </c:tx>
      <c:layout>
        <c:manualLayout>
          <c:xMode val="edge"/>
          <c:yMode val="edge"/>
          <c:x val="0.1282316442605998"/>
          <c:y val="2.0338983050847428E-2"/>
        </c:manualLayout>
      </c:layout>
      <c:spPr>
        <a:noFill/>
        <a:ln w="25400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9.7207859358841797E-2"/>
          <c:y val="0.38983050847457701"/>
          <c:w val="0.79504312182367332"/>
          <c:h val="0.51656532857946258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Лист1!$A$5:$A$8</c:f>
              <c:strCache>
                <c:ptCount val="4"/>
                <c:pt idx="0">
                  <c:v>ОАО СУЭК-Красноярск</c:v>
                </c:pt>
                <c:pt idx="1">
                  <c:v>ОАО Разрез сереульский</c:v>
                </c:pt>
                <c:pt idx="2">
                  <c:v>сельхозтоваропризводители</c:v>
                </c:pt>
                <c:pt idx="3">
                  <c:v>Прочие плательщики</c:v>
                </c:pt>
              </c:strCache>
            </c:strRef>
          </c:cat>
          <c:val>
            <c:numRef>
              <c:f>Лист1!$B$5:$B$8</c:f>
              <c:numCache>
                <c:formatCode>General</c:formatCode>
                <c:ptCount val="4"/>
                <c:pt idx="0">
                  <c:v>2681</c:v>
                </c:pt>
                <c:pt idx="1">
                  <c:v>4377</c:v>
                </c:pt>
                <c:pt idx="2">
                  <c:v>124123</c:v>
                </c:pt>
                <c:pt idx="3">
                  <c:v>90450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 smtClean="0"/>
              <a:t>за 2011 </a:t>
            </a:r>
            <a:r>
              <a:rPr lang="ru-RU" sz="1400" dirty="0"/>
              <a:t>год </a:t>
            </a:r>
          </a:p>
        </c:rich>
      </c:tx>
      <c:layout>
        <c:manualLayout>
          <c:xMode val="edge"/>
          <c:yMode val="edge"/>
          <c:x val="0.1282316442605998"/>
          <c:y val="2.0338983050847428E-2"/>
        </c:manualLayout>
      </c:layout>
      <c:spPr>
        <a:noFill/>
        <a:ln w="25400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9.7207859358841797E-2"/>
          <c:y val="0.38983050847457701"/>
          <c:w val="0.52843846949327822"/>
          <c:h val="0.34406779661016951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Лист1!$A$5:$A$8</c:f>
              <c:strCache>
                <c:ptCount val="4"/>
                <c:pt idx="0">
                  <c:v>ОАО "СУЭК-Красноярск"</c:v>
                </c:pt>
                <c:pt idx="1">
                  <c:v>ОАО "Разрез Сереульский"</c:v>
                </c:pt>
                <c:pt idx="2">
                  <c:v>сельхозтоваропроизводители</c:v>
                </c:pt>
                <c:pt idx="3">
                  <c:v>прочие плательщики</c:v>
                </c:pt>
              </c:strCache>
            </c:strRef>
          </c:cat>
          <c:val>
            <c:numRef>
              <c:f>Лист1!$B$5:$B$8</c:f>
              <c:numCache>
                <c:formatCode>General</c:formatCode>
                <c:ptCount val="4"/>
                <c:pt idx="0">
                  <c:v>1944</c:v>
                </c:pt>
                <c:pt idx="1">
                  <c:v>4028</c:v>
                </c:pt>
                <c:pt idx="2">
                  <c:v>132870</c:v>
                </c:pt>
                <c:pt idx="3">
                  <c:v>78081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650047053595361"/>
          <c:y val="5.1526275775787755E-3"/>
          <c:w val="0.35349952946404672"/>
          <c:h val="0.8582915148149507"/>
        </c:manualLayout>
      </c:layout>
      <c:spPr>
        <a:solidFill>
          <a:srgbClr val="FFFFFF"/>
        </a:solidFill>
        <a:ln w="3175">
          <a:solidFill>
            <a:schemeClr val="bg1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400" dirty="0" smtClean="0"/>
              <a:t>                                                 за 2013 </a:t>
            </a:r>
            <a:r>
              <a:rPr lang="ru-RU" sz="1400" dirty="0"/>
              <a:t>год </a:t>
            </a:r>
          </a:p>
        </c:rich>
      </c:tx>
      <c:layout>
        <c:manualLayout>
          <c:xMode val="edge"/>
          <c:yMode val="edge"/>
          <c:x val="1.2214540625806207E-3"/>
          <c:y val="5.9844822705625078E-2"/>
        </c:manualLayout>
      </c:layout>
      <c:spPr>
        <a:noFill/>
        <a:ln w="25400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9.7207859358841797E-2"/>
          <c:y val="0.38983050847457701"/>
          <c:w val="0.52843846949327822"/>
          <c:h val="0.34406779661016951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Лист1!$A$5:$A$8</c:f>
              <c:strCache>
                <c:ptCount val="4"/>
                <c:pt idx="0">
                  <c:v>ОАО СУЭК-Красноярск"</c:v>
                </c:pt>
                <c:pt idx="1">
                  <c:v>ОАО Разрез Сереульский</c:v>
                </c:pt>
                <c:pt idx="2">
                  <c:v>сельхозтоваропроизводители</c:v>
                </c:pt>
                <c:pt idx="3">
                  <c:v>Прочие плательщики</c:v>
                </c:pt>
              </c:strCache>
            </c:strRef>
          </c:cat>
          <c:val>
            <c:numRef>
              <c:f>Лист1!$B$5:$B$8</c:f>
              <c:numCache>
                <c:formatCode>General</c:formatCode>
                <c:ptCount val="4"/>
                <c:pt idx="0">
                  <c:v>27118</c:v>
                </c:pt>
                <c:pt idx="1">
                  <c:v>7904</c:v>
                </c:pt>
                <c:pt idx="2">
                  <c:v>113002</c:v>
                </c:pt>
                <c:pt idx="3">
                  <c:v>99190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plotVisOnly val="1"/>
    <c:dispBlanksAs val="zero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605 121,1 тыс. рублей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436631.8</c:v>
                </c:pt>
                <c:pt idx="1">
                  <c:v>26911.4</c:v>
                </c:pt>
                <c:pt idx="2">
                  <c:v>137367.20000000001</c:v>
                </c:pt>
                <c:pt idx="3">
                  <c:v>4210.7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/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2000" dirty="0">
                <a:solidFill>
                  <a:srgbClr val="C00000"/>
                </a:solidFill>
              </a:rPr>
              <a:t>Структура доходной части бюджета муниципального </a:t>
            </a:r>
            <a:r>
              <a:rPr lang="ru-RU" sz="2000" dirty="0" smtClean="0">
                <a:solidFill>
                  <a:srgbClr val="C00000"/>
                </a:solidFill>
              </a:rPr>
              <a:t> района на 2014- 2016 </a:t>
            </a:r>
            <a:r>
              <a:rPr lang="ru-RU" sz="2000" dirty="0">
                <a:solidFill>
                  <a:srgbClr val="C00000"/>
                </a:solidFill>
              </a:rPr>
              <a:t>годы ( %) (млн. руб.)</a:t>
            </a:r>
          </a:p>
        </c:rich>
      </c:tx>
      <c:layout>
        <c:manualLayout>
          <c:xMode val="edge"/>
          <c:yMode val="edge"/>
          <c:x val="0.14649720335276406"/>
          <c:y val="1.6782020524368241E-3"/>
        </c:manualLayout>
      </c:layout>
      <c:spPr>
        <a:noFill/>
        <a:ln w="25400">
          <a:noFill/>
        </a:ln>
      </c:spPr>
    </c:title>
    <c:view3D>
      <c:hPercent val="71"/>
      <c:depthPercent val="100"/>
      <c:rAngAx val="1"/>
    </c:view3D>
    <c:floor>
      <c:spPr>
        <a:noFill/>
        <a:ln w="3175">
          <a:solidFill>
            <a:srgbClr val="000000"/>
          </a:solidFill>
          <a:prstDash val="solid"/>
        </a:ln>
      </c:spPr>
    </c:floor>
    <c:sideWall>
      <c:spPr>
        <a:noFill/>
        <a:ln w="12700">
          <a:noFill/>
          <a:prstDash val="solid"/>
        </a:ln>
      </c:spPr>
    </c:sideWall>
    <c:backWall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5.1706308169596704E-2"/>
          <c:y val="0.12033898305084745"/>
          <c:w val="0.6990692864529473"/>
          <c:h val="0.81355932203390002"/>
        </c:manualLayout>
      </c:layout>
      <c:bar3DChart>
        <c:barDir val="col"/>
        <c:grouping val="stacked"/>
        <c:ser>
          <c:idx val="0"/>
          <c:order val="0"/>
          <c:tx>
            <c:strRef>
              <c:f>'Лист1 '!$A$12</c:f>
              <c:strCache>
                <c:ptCount val="1"/>
                <c:pt idx="0">
                  <c:v>Финансовоая помощь (без учета целевых средств из краевого бюджета) </c:v>
                </c:pt>
              </c:strCache>
            </c:strRef>
          </c:tx>
          <c:spPr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1"/>
              <a:tileRect/>
            </a:gradFill>
            <a:ln w="12700">
              <a:solidFill>
                <a:srgbClr val="000000"/>
              </a:solidFill>
              <a:prstDash val="solid"/>
            </a:ln>
          </c:spPr>
          <c:dLbls>
            <c:delete val="1"/>
          </c:dLbls>
          <c:cat>
            <c:strRef>
              <c:f>'Лист1 '!$B$11:$D$11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'Лист1 '!$B$12:$D$12</c:f>
              <c:numCache>
                <c:formatCode>#,##0.0</c:formatCode>
                <c:ptCount val="3"/>
                <c:pt idx="0">
                  <c:v>169.7</c:v>
                </c:pt>
                <c:pt idx="1">
                  <c:v>146.4</c:v>
                </c:pt>
                <c:pt idx="2">
                  <c:v>146.4</c:v>
                </c:pt>
              </c:numCache>
            </c:numRef>
          </c:val>
        </c:ser>
        <c:ser>
          <c:idx val="1"/>
          <c:order val="1"/>
          <c:tx>
            <c:strRef>
              <c:f>'Лист1 '!$A$13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4200000" scaled="0"/>
              <a:tileRect/>
            </a:gradFill>
            <a:ln w="12700">
              <a:solidFill>
                <a:srgbClr val="000000"/>
              </a:solidFill>
              <a:prstDash val="solid"/>
            </a:ln>
          </c:spPr>
          <c:dLbls>
            <c:delete val="1"/>
          </c:dLbls>
          <c:cat>
            <c:strRef>
              <c:f>'Лист1 '!$B$11:$D$11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'Лист1 '!$B$13:$D$13</c:f>
              <c:numCache>
                <c:formatCode>General</c:formatCode>
                <c:ptCount val="3"/>
                <c:pt idx="0">
                  <c:v>237.1</c:v>
                </c:pt>
                <c:pt idx="1">
                  <c:v>248.1</c:v>
                </c:pt>
                <c:pt idx="2">
                  <c:v>258.89999999999992</c:v>
                </c:pt>
              </c:numCache>
            </c:numRef>
          </c:val>
        </c:ser>
        <c:dLbls>
          <c:showVal val="1"/>
        </c:dLbls>
        <c:shape val="box"/>
        <c:axId val="101303040"/>
        <c:axId val="102977920"/>
        <c:axId val="0"/>
      </c:bar3DChart>
      <c:catAx>
        <c:axId val="101303040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2977920"/>
        <c:crosses val="autoZero"/>
        <c:auto val="1"/>
        <c:lblAlgn val="ctr"/>
        <c:lblOffset val="100"/>
        <c:tickLblSkip val="1"/>
        <c:tickMarkSkip val="1"/>
      </c:catAx>
      <c:valAx>
        <c:axId val="102977920"/>
        <c:scaling>
          <c:orientation val="minMax"/>
        </c:scaling>
        <c:axPos val="l"/>
        <c:majorGridlines>
          <c:spPr>
            <a:ln w="3175">
              <a:noFill/>
              <a:prstDash val="solid"/>
            </a:ln>
          </c:spPr>
        </c:majorGridlines>
        <c:numFmt formatCode="#,##0.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13030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1369239396682"/>
          <c:y val="0.40961372429247994"/>
          <c:w val="0.2344656172328087"/>
          <c:h val="0.2499958826244193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Верхнеададымский</c:v>
                </c:pt>
                <c:pt idx="1">
                  <c:v>Гляденский</c:v>
                </c:pt>
                <c:pt idx="2">
                  <c:v>Дороховский</c:v>
                </c:pt>
                <c:pt idx="3">
                  <c:v>Краснополянский</c:v>
                </c:pt>
                <c:pt idx="4">
                  <c:v>Красносопкинский</c:v>
                </c:pt>
                <c:pt idx="5">
                  <c:v>Павловский</c:v>
                </c:pt>
                <c:pt idx="6">
                  <c:v>Подсосенский</c:v>
                </c:pt>
                <c:pt idx="7">
                  <c:v>Преображенский</c:v>
                </c:pt>
                <c:pt idx="8">
                  <c:v>Сахаптинский</c:v>
                </c:pt>
                <c:pt idx="9">
                  <c:v>Степновский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39</c:v>
                </c:pt>
                <c:pt idx="1">
                  <c:v>67</c:v>
                </c:pt>
                <c:pt idx="2">
                  <c:v>60</c:v>
                </c:pt>
                <c:pt idx="3">
                  <c:v>53</c:v>
                </c:pt>
                <c:pt idx="4">
                  <c:v>59</c:v>
                </c:pt>
                <c:pt idx="5">
                  <c:v>75</c:v>
                </c:pt>
                <c:pt idx="6">
                  <c:v>73</c:v>
                </c:pt>
                <c:pt idx="7">
                  <c:v>49</c:v>
                </c:pt>
                <c:pt idx="8">
                  <c:v>63</c:v>
                </c:pt>
                <c:pt idx="9">
                  <c:v>52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Верхнеададымский</c:v>
                </c:pt>
                <c:pt idx="1">
                  <c:v>Гляденский</c:v>
                </c:pt>
                <c:pt idx="2">
                  <c:v>Дороховский</c:v>
                </c:pt>
                <c:pt idx="3">
                  <c:v>Краснополянский</c:v>
                </c:pt>
                <c:pt idx="4">
                  <c:v>Красносопкинский</c:v>
                </c:pt>
                <c:pt idx="5">
                  <c:v>Павловский</c:v>
                </c:pt>
                <c:pt idx="6">
                  <c:v>Подсосенский</c:v>
                </c:pt>
                <c:pt idx="7">
                  <c:v>Преображенский</c:v>
                </c:pt>
                <c:pt idx="8">
                  <c:v>Сахаптинский</c:v>
                </c:pt>
                <c:pt idx="9">
                  <c:v>Степновский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34</c:v>
                </c:pt>
                <c:pt idx="1">
                  <c:v>63</c:v>
                </c:pt>
                <c:pt idx="2">
                  <c:v>60</c:v>
                </c:pt>
                <c:pt idx="3">
                  <c:v>66</c:v>
                </c:pt>
                <c:pt idx="4">
                  <c:v>61</c:v>
                </c:pt>
                <c:pt idx="5">
                  <c:v>66</c:v>
                </c:pt>
                <c:pt idx="6">
                  <c:v>75</c:v>
                </c:pt>
                <c:pt idx="7">
                  <c:v>60</c:v>
                </c:pt>
                <c:pt idx="8">
                  <c:v>62</c:v>
                </c:pt>
                <c:pt idx="9">
                  <c:v>51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dLbls>
            <c:dLbl>
              <c:idx val="2"/>
              <c:layout>
                <c:manualLayout>
                  <c:x val="8.3333333333333367E-3"/>
                  <c:y val="4.0868326435596521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Верхнеададымский</c:v>
                </c:pt>
                <c:pt idx="1">
                  <c:v>Гляденский</c:v>
                </c:pt>
                <c:pt idx="2">
                  <c:v>Дороховский</c:v>
                </c:pt>
                <c:pt idx="3">
                  <c:v>Краснополянский</c:v>
                </c:pt>
                <c:pt idx="4">
                  <c:v>Красносопкинский</c:v>
                </c:pt>
                <c:pt idx="5">
                  <c:v>Павловский</c:v>
                </c:pt>
                <c:pt idx="6">
                  <c:v>Подсосенский</c:v>
                </c:pt>
                <c:pt idx="7">
                  <c:v>Преображенский</c:v>
                </c:pt>
                <c:pt idx="8">
                  <c:v>Сахаптинский</c:v>
                </c:pt>
                <c:pt idx="9">
                  <c:v>Степновский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33</c:v>
                </c:pt>
                <c:pt idx="1">
                  <c:v>60</c:v>
                </c:pt>
                <c:pt idx="2">
                  <c:v>57</c:v>
                </c:pt>
                <c:pt idx="3">
                  <c:v>59</c:v>
                </c:pt>
                <c:pt idx="4">
                  <c:v>51</c:v>
                </c:pt>
                <c:pt idx="5">
                  <c:v>72</c:v>
                </c:pt>
                <c:pt idx="6">
                  <c:v>78</c:v>
                </c:pt>
                <c:pt idx="7">
                  <c:v>60</c:v>
                </c:pt>
                <c:pt idx="8">
                  <c:v>58</c:v>
                </c:pt>
                <c:pt idx="9">
                  <c:v>45</c:v>
                </c:pt>
              </c:numCache>
            </c:numRef>
          </c:val>
        </c:ser>
        <c:shape val="box"/>
        <c:axId val="109225088"/>
        <c:axId val="111709184"/>
        <c:axId val="0"/>
      </c:bar3DChart>
      <c:catAx>
        <c:axId val="1092250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11709184"/>
        <c:crosses val="autoZero"/>
        <c:auto val="1"/>
        <c:lblAlgn val="ctr"/>
        <c:lblOffset val="100"/>
      </c:catAx>
      <c:valAx>
        <c:axId val="111709184"/>
        <c:scaling>
          <c:orientation val="minMax"/>
        </c:scaling>
        <c:axPos val="l"/>
        <c:majorGridlines/>
        <c:numFmt formatCode="General" sourceLinked="1"/>
        <c:tickLblPos val="nextTo"/>
        <c:crossAx val="1092250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dLbls>
            <c:dLbl>
              <c:idx val="0"/>
              <c:layout>
                <c:manualLayout>
                  <c:x val="2.9166666666666667E-2"/>
                  <c:y val="-6.1879488278230352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2.9166557305336824E-2"/>
                  <c:y val="-6.1831400318105155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2.6388888888888885E-2"/>
                  <c:y val="-8.289063315704374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9.7222222222222224E-3"/>
                  <c:y val="-0.42589612407747701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2011 год</c:v>
                </c:pt>
                <c:pt idx="1">
                  <c:v>2012 год</c:v>
                </c:pt>
                <c:pt idx="2">
                  <c:v>2013 год </c:v>
                </c:pt>
                <c:pt idx="3">
                  <c:v>2014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6.9</c:v>
                </c:pt>
                <c:pt idx="1">
                  <c:v>5.9</c:v>
                </c:pt>
                <c:pt idx="2">
                  <c:v>11.9</c:v>
                </c:pt>
                <c:pt idx="3">
                  <c:v>739.3</c:v>
                </c:pt>
              </c:numCache>
            </c:numRef>
          </c:val>
        </c:ser>
        <c:shape val="box"/>
        <c:axId val="120642560"/>
        <c:axId val="146862464"/>
        <c:axId val="0"/>
      </c:bar3DChart>
      <c:catAx>
        <c:axId val="12064256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6862464"/>
        <c:crosses val="autoZero"/>
        <c:auto val="1"/>
        <c:lblAlgn val="ctr"/>
        <c:lblOffset val="100"/>
      </c:catAx>
      <c:valAx>
        <c:axId val="146862464"/>
        <c:scaling>
          <c:orientation val="minMax"/>
        </c:scaling>
        <c:axPos val="l"/>
        <c:majorGridlines/>
        <c:numFmt formatCode="General" sourceLinked="1"/>
        <c:tickLblPos val="nextTo"/>
        <c:crossAx val="1206425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583D5-2C71-4FC3-AD13-4A2CE9E7A069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BE3A8E-7DC4-401C-8CCB-17D3F6F1CB2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6BF883-022D-4008-AC0B-9961CC96F011}" type="parTrans" cxnId="{1432BA69-E27E-468E-B397-73EE2AF0DCCC}">
      <dgm:prSet/>
      <dgm:spPr/>
      <dgm:t>
        <a:bodyPr/>
        <a:lstStyle/>
        <a:p>
          <a:endParaRPr lang="ru-RU"/>
        </a:p>
      </dgm:t>
    </dgm:pt>
    <dgm:pt modelId="{A7D2C9E6-5D4A-4E25-BAB1-E2C086A25770}" type="sibTrans" cxnId="{1432BA69-E27E-468E-B397-73EE2AF0DCCC}">
      <dgm:prSet/>
      <dgm:spPr/>
      <dgm:t>
        <a:bodyPr/>
        <a:lstStyle/>
        <a:p>
          <a:endParaRPr lang="ru-RU"/>
        </a:p>
      </dgm:t>
    </dgm:pt>
    <dgm:pt modelId="{553C9D56-22F1-4234-8560-C06475F2DC1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EAF561-05F7-458F-A3E8-6CCF2DF0388B}" type="parTrans" cxnId="{878582C5-754A-407A-A99A-820AE37C0118}">
      <dgm:prSet/>
      <dgm:spPr/>
      <dgm:t>
        <a:bodyPr/>
        <a:lstStyle/>
        <a:p>
          <a:endParaRPr lang="ru-RU"/>
        </a:p>
      </dgm:t>
    </dgm:pt>
    <dgm:pt modelId="{9E58407C-98FA-4782-A1B9-AF7FA837A31C}" type="sibTrans" cxnId="{878582C5-754A-407A-A99A-820AE37C0118}">
      <dgm:prSet/>
      <dgm:spPr/>
      <dgm:t>
        <a:bodyPr/>
        <a:lstStyle/>
        <a:p>
          <a:endParaRPr lang="ru-RU"/>
        </a:p>
      </dgm:t>
    </dgm:pt>
    <dgm:pt modelId="{D0749F29-0E43-41DF-87C7-2665AAED688B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проекта решения Совета депутатов о  бюджете на очередной финансовый год  и плановый период (проходят  ежегодно в декабре)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6B1D1A7-B0D8-40BA-8C16-B4E929A16CE4}" type="parTrans" cxnId="{E7D42586-044A-40DB-8619-FA9317528FF6}">
      <dgm:prSet/>
      <dgm:spPr/>
      <dgm:t>
        <a:bodyPr/>
        <a:lstStyle/>
        <a:p>
          <a:endParaRPr lang="ru-RU"/>
        </a:p>
      </dgm:t>
    </dgm:pt>
    <dgm:pt modelId="{265E8B7A-E50B-4146-B130-FE6591A75B30}" type="sibTrans" cxnId="{E7D42586-044A-40DB-8619-FA9317528FF6}">
      <dgm:prSet/>
      <dgm:spPr/>
      <dgm:t>
        <a:bodyPr/>
        <a:lstStyle/>
        <a:p>
          <a:endParaRPr lang="ru-RU"/>
        </a:p>
      </dgm:t>
    </dgm:pt>
    <dgm:pt modelId="{073F0A14-F148-4DDF-BA54-0110D22E4B4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8C9CA2-F27F-4A4D-8A8E-30BF919F5F66}" type="parTrans" cxnId="{22848C02-7729-4595-B832-9B11C1329665}">
      <dgm:prSet/>
      <dgm:spPr/>
      <dgm:t>
        <a:bodyPr/>
        <a:lstStyle/>
        <a:p>
          <a:endParaRPr lang="ru-RU"/>
        </a:p>
      </dgm:t>
    </dgm:pt>
    <dgm:pt modelId="{AF9E4C43-DD33-4F44-A3B1-8E0D811D61D8}" type="sibTrans" cxnId="{22848C02-7729-4595-B832-9B11C1329665}">
      <dgm:prSet/>
      <dgm:spPr/>
      <dgm:t>
        <a:bodyPr/>
        <a:lstStyle/>
        <a:p>
          <a:endParaRPr lang="ru-RU"/>
        </a:p>
      </dgm:t>
    </dgm:pt>
    <dgm:pt modelId="{A4BF0159-A92C-4E1A-95F4-F49F496B32B8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Совета депутатов  об исполнении бюджета (проходят ежегодно в мае-июне)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D7F94AD-A9D0-4C56-9BA6-2D9D65CF5E01}" type="parTrans" cxnId="{39C73F1A-474F-4986-B4C2-A79CE269ED2B}">
      <dgm:prSet/>
      <dgm:spPr/>
      <dgm:t>
        <a:bodyPr/>
        <a:lstStyle/>
        <a:p>
          <a:endParaRPr lang="ru-RU"/>
        </a:p>
      </dgm:t>
    </dgm:pt>
    <dgm:pt modelId="{1E016E47-B79F-4657-8D28-FC3B0B5B740E}" type="sibTrans" cxnId="{39C73F1A-474F-4986-B4C2-A79CE269ED2B}">
      <dgm:prSet/>
      <dgm:spPr/>
      <dgm:t>
        <a:bodyPr/>
        <a:lstStyle/>
        <a:p>
          <a:endParaRPr lang="ru-RU"/>
        </a:p>
      </dgm:t>
    </dgm:pt>
    <dgm:pt modelId="{E7A01CC4-0000-4DFA-9742-61873248DDD0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обсуждения муниципальных программ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B57DD59-AE54-488A-97AC-DD7C63E96C91}" type="sibTrans" cxnId="{5F88E4D0-1C6F-4069-B90B-1555C94627AF}">
      <dgm:prSet/>
      <dgm:spPr/>
      <dgm:t>
        <a:bodyPr/>
        <a:lstStyle/>
        <a:p>
          <a:endParaRPr lang="ru-RU"/>
        </a:p>
      </dgm:t>
    </dgm:pt>
    <dgm:pt modelId="{96BADA8D-50F5-4606-AE5D-086D904D6613}" type="parTrans" cxnId="{5F88E4D0-1C6F-4069-B90B-1555C94627AF}">
      <dgm:prSet/>
      <dgm:spPr/>
      <dgm:t>
        <a:bodyPr/>
        <a:lstStyle/>
        <a:p>
          <a:endParaRPr lang="ru-RU"/>
        </a:p>
      </dgm:t>
    </dgm:pt>
    <dgm:pt modelId="{984811E3-3A71-4135-B6F6-BE83D9DC43AF}" type="pres">
      <dgm:prSet presAssocID="{101583D5-2C71-4FC3-AD13-4A2CE9E7A0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EAB50-CE00-492C-A352-4BD913E2676E}" type="pres">
      <dgm:prSet presAssocID="{6EBE3A8E-7DC4-401C-8CCB-17D3F6F1CB23}" presName="composite" presStyleCnt="0"/>
      <dgm:spPr/>
    </dgm:pt>
    <dgm:pt modelId="{7B75A694-BAB1-4099-B47F-09E87B48074F}" type="pres">
      <dgm:prSet presAssocID="{6EBE3A8E-7DC4-401C-8CCB-17D3F6F1CB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ED3DB-93E4-404C-803F-A18D568AA704}" type="pres">
      <dgm:prSet presAssocID="{6EBE3A8E-7DC4-401C-8CCB-17D3F6F1CB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F0C5-5C07-4C4B-886F-8849815FAB1A}" type="pres">
      <dgm:prSet presAssocID="{A7D2C9E6-5D4A-4E25-BAB1-E2C086A25770}" presName="sp" presStyleCnt="0"/>
      <dgm:spPr/>
    </dgm:pt>
    <dgm:pt modelId="{826F9832-AC71-4161-A713-0FCFE25CC8E8}" type="pres">
      <dgm:prSet presAssocID="{553C9D56-22F1-4234-8560-C06475F2DC16}" presName="composite" presStyleCnt="0"/>
      <dgm:spPr/>
    </dgm:pt>
    <dgm:pt modelId="{47CD549A-034C-4C5D-8732-083B190F40F6}" type="pres">
      <dgm:prSet presAssocID="{553C9D56-22F1-4234-8560-C06475F2DC1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15AB1-9DB6-44FC-B49E-8FF7D75B1B9F}" type="pres">
      <dgm:prSet presAssocID="{553C9D56-22F1-4234-8560-C06475F2DC1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11E9E-DA1E-4F47-A00E-172E7A099315}" type="pres">
      <dgm:prSet presAssocID="{9E58407C-98FA-4782-A1B9-AF7FA837A31C}" presName="sp" presStyleCnt="0"/>
      <dgm:spPr/>
    </dgm:pt>
    <dgm:pt modelId="{08C3C820-5E5F-47CF-9811-F39B9DAEB5AD}" type="pres">
      <dgm:prSet presAssocID="{073F0A14-F148-4DDF-BA54-0110D22E4B4C}" presName="composite" presStyleCnt="0"/>
      <dgm:spPr/>
    </dgm:pt>
    <dgm:pt modelId="{7BB7958F-2FB5-4677-9831-A28968175930}" type="pres">
      <dgm:prSet presAssocID="{073F0A14-F148-4DDF-BA54-0110D22E4B4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FDA2D-0B85-463D-BBB3-4CA6B9FD160B}" type="pres">
      <dgm:prSet presAssocID="{073F0A14-F148-4DDF-BA54-0110D22E4B4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E34CF9-0630-4903-A6F3-9C3CDFC60476}" type="presOf" srcId="{101583D5-2C71-4FC3-AD13-4A2CE9E7A069}" destId="{984811E3-3A71-4135-B6F6-BE83D9DC43AF}" srcOrd="0" destOrd="0" presId="urn:microsoft.com/office/officeart/2005/8/layout/chevron2"/>
    <dgm:cxn modelId="{878582C5-754A-407A-A99A-820AE37C0118}" srcId="{101583D5-2C71-4FC3-AD13-4A2CE9E7A069}" destId="{553C9D56-22F1-4234-8560-C06475F2DC16}" srcOrd="1" destOrd="0" parTransId="{75EAF561-05F7-458F-A3E8-6CCF2DF0388B}" sibTransId="{9E58407C-98FA-4782-A1B9-AF7FA837A31C}"/>
    <dgm:cxn modelId="{39C73F1A-474F-4986-B4C2-A79CE269ED2B}" srcId="{073F0A14-F148-4DDF-BA54-0110D22E4B4C}" destId="{A4BF0159-A92C-4E1A-95F4-F49F496B32B8}" srcOrd="0" destOrd="0" parTransId="{DD7F94AD-A9D0-4C56-9BA6-2D9D65CF5E01}" sibTransId="{1E016E47-B79F-4657-8D28-FC3B0B5B740E}"/>
    <dgm:cxn modelId="{27CC3160-F210-4A35-9132-D091E9776CB8}" type="presOf" srcId="{D0749F29-0E43-41DF-87C7-2665AAED688B}" destId="{41B15AB1-9DB6-44FC-B49E-8FF7D75B1B9F}" srcOrd="0" destOrd="0" presId="urn:microsoft.com/office/officeart/2005/8/layout/chevron2"/>
    <dgm:cxn modelId="{5DA440C5-E6A1-47DA-A188-2BAE284ED46E}" type="presOf" srcId="{073F0A14-F148-4DDF-BA54-0110D22E4B4C}" destId="{7BB7958F-2FB5-4677-9831-A28968175930}" srcOrd="0" destOrd="0" presId="urn:microsoft.com/office/officeart/2005/8/layout/chevron2"/>
    <dgm:cxn modelId="{5F88E4D0-1C6F-4069-B90B-1555C94627AF}" srcId="{6EBE3A8E-7DC4-401C-8CCB-17D3F6F1CB23}" destId="{E7A01CC4-0000-4DFA-9742-61873248DDD0}" srcOrd="0" destOrd="0" parTransId="{96BADA8D-50F5-4606-AE5D-086D904D6613}" sibTransId="{3B57DD59-AE54-488A-97AC-DD7C63E96C91}"/>
    <dgm:cxn modelId="{85AE139F-1F62-419D-BED1-3085E38CF1E4}" type="presOf" srcId="{A4BF0159-A92C-4E1A-95F4-F49F496B32B8}" destId="{AEBFDA2D-0B85-463D-BBB3-4CA6B9FD160B}" srcOrd="0" destOrd="0" presId="urn:microsoft.com/office/officeart/2005/8/layout/chevron2"/>
    <dgm:cxn modelId="{7B7A4DC3-DDCB-4BBB-851B-84E2E0D6E6B2}" type="presOf" srcId="{6EBE3A8E-7DC4-401C-8CCB-17D3F6F1CB23}" destId="{7B75A694-BAB1-4099-B47F-09E87B48074F}" srcOrd="0" destOrd="0" presId="urn:microsoft.com/office/officeart/2005/8/layout/chevron2"/>
    <dgm:cxn modelId="{5DFB2989-51D7-4C07-83A6-BFDBF321A81F}" type="presOf" srcId="{E7A01CC4-0000-4DFA-9742-61873248DDD0}" destId="{7A4ED3DB-93E4-404C-803F-A18D568AA704}" srcOrd="0" destOrd="0" presId="urn:microsoft.com/office/officeart/2005/8/layout/chevron2"/>
    <dgm:cxn modelId="{E7D42586-044A-40DB-8619-FA9317528FF6}" srcId="{553C9D56-22F1-4234-8560-C06475F2DC16}" destId="{D0749F29-0E43-41DF-87C7-2665AAED688B}" srcOrd="0" destOrd="0" parTransId="{66B1D1A7-B0D8-40BA-8C16-B4E929A16CE4}" sibTransId="{265E8B7A-E50B-4146-B130-FE6591A75B30}"/>
    <dgm:cxn modelId="{026DB367-6DA0-4D1B-941B-BC55C5C025EA}" type="presOf" srcId="{553C9D56-22F1-4234-8560-C06475F2DC16}" destId="{47CD549A-034C-4C5D-8732-083B190F40F6}" srcOrd="0" destOrd="0" presId="urn:microsoft.com/office/officeart/2005/8/layout/chevron2"/>
    <dgm:cxn modelId="{1432BA69-E27E-468E-B397-73EE2AF0DCCC}" srcId="{101583D5-2C71-4FC3-AD13-4A2CE9E7A069}" destId="{6EBE3A8E-7DC4-401C-8CCB-17D3F6F1CB23}" srcOrd="0" destOrd="0" parTransId="{186BF883-022D-4008-AC0B-9961CC96F011}" sibTransId="{A7D2C9E6-5D4A-4E25-BAB1-E2C086A25770}"/>
    <dgm:cxn modelId="{22848C02-7729-4595-B832-9B11C1329665}" srcId="{101583D5-2C71-4FC3-AD13-4A2CE9E7A069}" destId="{073F0A14-F148-4DDF-BA54-0110D22E4B4C}" srcOrd="2" destOrd="0" parTransId="{FA8C9CA2-F27F-4A4D-8A8E-30BF919F5F66}" sibTransId="{AF9E4C43-DD33-4F44-A3B1-8E0D811D61D8}"/>
    <dgm:cxn modelId="{246EDB97-1E03-42BF-A0BD-0C1DC80E3733}" type="presParOf" srcId="{984811E3-3A71-4135-B6F6-BE83D9DC43AF}" destId="{292EAB50-CE00-492C-A352-4BD913E2676E}" srcOrd="0" destOrd="0" presId="urn:microsoft.com/office/officeart/2005/8/layout/chevron2"/>
    <dgm:cxn modelId="{A7F7C9CC-3EBE-4647-9E91-0A3D260CA174}" type="presParOf" srcId="{292EAB50-CE00-492C-A352-4BD913E2676E}" destId="{7B75A694-BAB1-4099-B47F-09E87B48074F}" srcOrd="0" destOrd="0" presId="urn:microsoft.com/office/officeart/2005/8/layout/chevron2"/>
    <dgm:cxn modelId="{6C9370A7-FA2F-433A-A325-CB51F4E37FA9}" type="presParOf" srcId="{292EAB50-CE00-492C-A352-4BD913E2676E}" destId="{7A4ED3DB-93E4-404C-803F-A18D568AA704}" srcOrd="1" destOrd="0" presId="urn:microsoft.com/office/officeart/2005/8/layout/chevron2"/>
    <dgm:cxn modelId="{1FE84934-E4B4-46A9-92DF-9D91026AEDC1}" type="presParOf" srcId="{984811E3-3A71-4135-B6F6-BE83D9DC43AF}" destId="{E7BFF0C5-5C07-4C4B-886F-8849815FAB1A}" srcOrd="1" destOrd="0" presId="urn:microsoft.com/office/officeart/2005/8/layout/chevron2"/>
    <dgm:cxn modelId="{35A96253-AE26-4479-B315-CE0FA254934E}" type="presParOf" srcId="{984811E3-3A71-4135-B6F6-BE83D9DC43AF}" destId="{826F9832-AC71-4161-A713-0FCFE25CC8E8}" srcOrd="2" destOrd="0" presId="urn:microsoft.com/office/officeart/2005/8/layout/chevron2"/>
    <dgm:cxn modelId="{3AAFFAD3-7C52-41BE-A96D-59556B12AB65}" type="presParOf" srcId="{826F9832-AC71-4161-A713-0FCFE25CC8E8}" destId="{47CD549A-034C-4C5D-8732-083B190F40F6}" srcOrd="0" destOrd="0" presId="urn:microsoft.com/office/officeart/2005/8/layout/chevron2"/>
    <dgm:cxn modelId="{E14E1FE3-EE5E-458C-A361-DE58BFE4009E}" type="presParOf" srcId="{826F9832-AC71-4161-A713-0FCFE25CC8E8}" destId="{41B15AB1-9DB6-44FC-B49E-8FF7D75B1B9F}" srcOrd="1" destOrd="0" presId="urn:microsoft.com/office/officeart/2005/8/layout/chevron2"/>
    <dgm:cxn modelId="{CC0861C2-457B-4BAB-94F2-485C8B043779}" type="presParOf" srcId="{984811E3-3A71-4135-B6F6-BE83D9DC43AF}" destId="{73A11E9E-DA1E-4F47-A00E-172E7A099315}" srcOrd="3" destOrd="0" presId="urn:microsoft.com/office/officeart/2005/8/layout/chevron2"/>
    <dgm:cxn modelId="{55E77118-74E1-4C8D-9176-6CFA626E3B71}" type="presParOf" srcId="{984811E3-3A71-4135-B6F6-BE83D9DC43AF}" destId="{08C3C820-5E5F-47CF-9811-F39B9DAEB5AD}" srcOrd="4" destOrd="0" presId="urn:microsoft.com/office/officeart/2005/8/layout/chevron2"/>
    <dgm:cxn modelId="{1A913722-1F09-4BFE-8E2F-4DEF80CC4135}" type="presParOf" srcId="{08C3C820-5E5F-47CF-9811-F39B9DAEB5AD}" destId="{7BB7958F-2FB5-4677-9831-A28968175930}" srcOrd="0" destOrd="0" presId="urn:microsoft.com/office/officeart/2005/8/layout/chevron2"/>
    <dgm:cxn modelId="{1AB92EA2-7496-45DE-A009-C34E5697B544}" type="presParOf" srcId="{08C3C820-5E5F-47CF-9811-F39B9DAEB5AD}" destId="{AEBFDA2D-0B85-463D-BBB3-4CA6B9FD160B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294BE2-8092-4C0F-BC99-CDD2721A7A9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91082A-C74D-4A72-AC95-23FBD44A6E52}">
      <dgm:prSet phldrT="[Текст]" custT="1"/>
      <dgm:spPr/>
      <dgm:t>
        <a:bodyPr/>
        <a:lstStyle/>
        <a:p>
          <a:r>
            <a:rPr lang="ru-RU" sz="1400" b="1" dirty="0" smtClean="0"/>
            <a:t>Бюджетный кодекс РФ, </a:t>
          </a:r>
        </a:p>
        <a:p>
          <a:r>
            <a:rPr lang="ru-RU" sz="1400" b="1" dirty="0" smtClean="0"/>
            <a:t>Устав муниципального образования Назаровский район</a:t>
          </a:r>
        </a:p>
      </dgm:t>
    </dgm:pt>
    <dgm:pt modelId="{ED008CFF-5897-4D02-A0D3-B9026467836E}" type="parTrans" cxnId="{650A5514-0192-46B2-A3A0-21F36F38706A}">
      <dgm:prSet/>
      <dgm:spPr/>
      <dgm:t>
        <a:bodyPr/>
        <a:lstStyle/>
        <a:p>
          <a:endParaRPr lang="ru-RU"/>
        </a:p>
      </dgm:t>
    </dgm:pt>
    <dgm:pt modelId="{C2194684-0FEC-4266-A479-6FD43EA4323F}" type="sibTrans" cxnId="{650A5514-0192-46B2-A3A0-21F36F38706A}">
      <dgm:prSet/>
      <dgm:spPr/>
      <dgm:t>
        <a:bodyPr/>
        <a:lstStyle/>
        <a:p>
          <a:endParaRPr lang="ru-RU"/>
        </a:p>
      </dgm:t>
    </dgm:pt>
    <dgm:pt modelId="{7F674A1D-9205-4781-9894-5FB757A776C7}">
      <dgm:prSet phldrT="[Текст]" custT="1"/>
      <dgm:spPr/>
      <dgm:t>
        <a:bodyPr/>
        <a:lstStyle/>
        <a:p>
          <a:r>
            <a:rPr lang="ru-RU" sz="1400" b="1" dirty="0" smtClean="0"/>
            <a:t>Бюджетное послание Президента РФ </a:t>
          </a:r>
          <a:endParaRPr lang="ru-RU" sz="1400" b="1" dirty="0"/>
        </a:p>
      </dgm:t>
    </dgm:pt>
    <dgm:pt modelId="{4ACBF134-6C41-43E1-9C34-740608C6AD0D}" type="parTrans" cxnId="{F99D1FCE-16E5-477F-9652-2C8C181446C5}">
      <dgm:prSet/>
      <dgm:spPr/>
      <dgm:t>
        <a:bodyPr/>
        <a:lstStyle/>
        <a:p>
          <a:endParaRPr lang="ru-RU"/>
        </a:p>
      </dgm:t>
    </dgm:pt>
    <dgm:pt modelId="{D153B44C-F58C-417B-82F8-31C1AD1A1998}" type="sibTrans" cxnId="{F99D1FCE-16E5-477F-9652-2C8C181446C5}">
      <dgm:prSet/>
      <dgm:spPr/>
      <dgm:t>
        <a:bodyPr/>
        <a:lstStyle/>
        <a:p>
          <a:endParaRPr lang="ru-RU"/>
        </a:p>
      </dgm:t>
    </dgm:pt>
    <dgm:pt modelId="{1F697426-23F1-42CC-8323-09DBBB304CED}">
      <dgm:prSet phldrT="[Текст]" custT="1"/>
      <dgm:spPr/>
      <dgm:t>
        <a:bodyPr/>
        <a:lstStyle/>
        <a:p>
          <a:r>
            <a:rPr lang="ru-RU" sz="1200" b="1" dirty="0" smtClean="0"/>
            <a:t>Закон Красноярского края  «О межбюджетных отношениях в  Красноярском крае»</a:t>
          </a:r>
          <a:endParaRPr lang="ru-RU" sz="1200" dirty="0"/>
        </a:p>
      </dgm:t>
    </dgm:pt>
    <dgm:pt modelId="{CF50FB93-FBE7-4AA2-B166-BC3109C24886}" type="parTrans" cxnId="{EC126B10-C00B-49B1-B379-72F7BEE92AA1}">
      <dgm:prSet/>
      <dgm:spPr/>
      <dgm:t>
        <a:bodyPr/>
        <a:lstStyle/>
        <a:p>
          <a:endParaRPr lang="ru-RU"/>
        </a:p>
      </dgm:t>
    </dgm:pt>
    <dgm:pt modelId="{227CF824-494F-4421-98BB-C025B25281EF}" type="sibTrans" cxnId="{EC126B10-C00B-49B1-B379-72F7BEE92AA1}">
      <dgm:prSet/>
      <dgm:spPr/>
      <dgm:t>
        <a:bodyPr/>
        <a:lstStyle/>
        <a:p>
          <a:endParaRPr lang="ru-RU"/>
        </a:p>
      </dgm:t>
    </dgm:pt>
    <dgm:pt modelId="{B1B796DA-11D0-4967-822A-410996557B64}">
      <dgm:prSet phldrT="[Текст]" custT="1"/>
      <dgm:spPr/>
      <dgm:t>
        <a:bodyPr/>
        <a:lstStyle/>
        <a:p>
          <a:r>
            <a:rPr lang="ru-RU" sz="1200" b="1" dirty="0" smtClean="0"/>
            <a:t>Основные направления бюджетной  политики в Красноярском крае </a:t>
          </a:r>
          <a:endParaRPr lang="ru-RU" sz="1200" b="1" dirty="0"/>
        </a:p>
      </dgm:t>
    </dgm:pt>
    <dgm:pt modelId="{90A0DD18-2081-40BC-B80B-DAD33C0C4E96}" type="parTrans" cxnId="{95C09BCD-6BAB-4D8B-A439-0ADDA5AF7E1E}">
      <dgm:prSet/>
      <dgm:spPr/>
      <dgm:t>
        <a:bodyPr/>
        <a:lstStyle/>
        <a:p>
          <a:endParaRPr lang="ru-RU"/>
        </a:p>
      </dgm:t>
    </dgm:pt>
    <dgm:pt modelId="{6EEEC04D-E07E-4EB2-BFB1-DF01A578A768}" type="sibTrans" cxnId="{95C09BCD-6BAB-4D8B-A439-0ADDA5AF7E1E}">
      <dgm:prSet/>
      <dgm:spPr/>
      <dgm:t>
        <a:bodyPr/>
        <a:lstStyle/>
        <a:p>
          <a:endParaRPr lang="ru-RU"/>
        </a:p>
      </dgm:t>
    </dgm:pt>
    <dgm:pt modelId="{CE02DD2E-B87B-41D0-8955-7B6B95C8AB23}">
      <dgm:prSet phldrT="[Текст]" custT="1"/>
      <dgm:spPr/>
      <dgm:t>
        <a:bodyPr/>
        <a:lstStyle/>
        <a:p>
          <a:r>
            <a:rPr lang="ru-RU" sz="1200" b="1" dirty="0" smtClean="0"/>
            <a:t>Положение о бюджетном процессе в муниципальном образовании  Назаровский район</a:t>
          </a:r>
          <a:endParaRPr lang="ru-RU" sz="1200" b="1" dirty="0"/>
        </a:p>
      </dgm:t>
    </dgm:pt>
    <dgm:pt modelId="{13A13034-CADB-4A08-AEB5-176472251428}" type="parTrans" cxnId="{C28E4FF2-075E-46A5-A478-7F2EC918742F}">
      <dgm:prSet/>
      <dgm:spPr/>
      <dgm:t>
        <a:bodyPr/>
        <a:lstStyle/>
        <a:p>
          <a:endParaRPr lang="ru-RU"/>
        </a:p>
      </dgm:t>
    </dgm:pt>
    <dgm:pt modelId="{13BD6F8A-E938-4A22-B45C-2A57A705103C}" type="sibTrans" cxnId="{C28E4FF2-075E-46A5-A478-7F2EC918742F}">
      <dgm:prSet/>
      <dgm:spPr/>
      <dgm:t>
        <a:bodyPr/>
        <a:lstStyle/>
        <a:p>
          <a:endParaRPr lang="ru-RU"/>
        </a:p>
      </dgm:t>
    </dgm:pt>
    <dgm:pt modelId="{CDD5B9F7-A6BD-478D-9690-0D68B3FE3277}">
      <dgm:prSet phldrT="[Текст]" custT="1"/>
      <dgm:spPr/>
      <dgm:t>
        <a:bodyPr/>
        <a:lstStyle/>
        <a:p>
          <a:r>
            <a:rPr lang="ru-RU" sz="1200" b="1" dirty="0" smtClean="0"/>
            <a:t>Основные  направления бюджетной политики в муниципальном образовании</a:t>
          </a:r>
          <a:endParaRPr lang="ru-RU" sz="1200" b="1" dirty="0"/>
        </a:p>
      </dgm:t>
    </dgm:pt>
    <dgm:pt modelId="{14D0388C-5E5C-422A-A162-4D371B79A75A}" type="parTrans" cxnId="{7D2802A4-58B5-4F24-9A01-12F9AA3CAB42}">
      <dgm:prSet/>
      <dgm:spPr/>
      <dgm:t>
        <a:bodyPr/>
        <a:lstStyle/>
        <a:p>
          <a:endParaRPr lang="ru-RU"/>
        </a:p>
      </dgm:t>
    </dgm:pt>
    <dgm:pt modelId="{13C6928C-2CAC-408C-8DD7-C49FDDB361EF}" type="sibTrans" cxnId="{7D2802A4-58B5-4F24-9A01-12F9AA3CAB42}">
      <dgm:prSet/>
      <dgm:spPr/>
      <dgm:t>
        <a:bodyPr/>
        <a:lstStyle/>
        <a:p>
          <a:endParaRPr lang="ru-RU"/>
        </a:p>
      </dgm:t>
    </dgm:pt>
    <dgm:pt modelId="{47E5E790-A975-4982-BE1E-EE94FF1EE4BC}">
      <dgm:prSet custT="1"/>
      <dgm:spPr/>
      <dgm:t>
        <a:bodyPr/>
        <a:lstStyle/>
        <a:p>
          <a:r>
            <a:rPr lang="ru-RU" sz="1400" b="1" dirty="0" smtClean="0"/>
            <a:t>Концепция межбюджетных отношений и организация  бюджетного процесса в субъектах РФ и муниципальных образованиях</a:t>
          </a:r>
          <a:endParaRPr lang="ru-RU" sz="1400" b="1" dirty="0"/>
        </a:p>
      </dgm:t>
    </dgm:pt>
    <dgm:pt modelId="{8D2AEF19-C190-4369-AC16-CB8E27004AE7}" type="parTrans" cxnId="{AC41C747-4FA1-45C3-8BC6-60736354D61E}">
      <dgm:prSet/>
      <dgm:spPr/>
      <dgm:t>
        <a:bodyPr/>
        <a:lstStyle/>
        <a:p>
          <a:endParaRPr lang="ru-RU"/>
        </a:p>
      </dgm:t>
    </dgm:pt>
    <dgm:pt modelId="{545003B9-4EDA-4913-B5BE-F7AEFB245370}" type="sibTrans" cxnId="{AC41C747-4FA1-45C3-8BC6-60736354D61E}">
      <dgm:prSet/>
      <dgm:spPr/>
      <dgm:t>
        <a:bodyPr/>
        <a:lstStyle/>
        <a:p>
          <a:endParaRPr lang="ru-RU"/>
        </a:p>
      </dgm:t>
    </dgm:pt>
    <dgm:pt modelId="{142E1F9D-6F5B-47E0-B55D-DC346652029D}" type="pres">
      <dgm:prSet presAssocID="{A8294BE2-8092-4C0F-BC99-CDD2721A7A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D2F3257-9F42-4402-B136-9868B35D2D04}" type="pres">
      <dgm:prSet presAssocID="{8F91082A-C74D-4A72-AC95-23FBD44A6E52}" presName="hierRoot1" presStyleCnt="0"/>
      <dgm:spPr/>
    </dgm:pt>
    <dgm:pt modelId="{6C311B0A-4F12-47BF-8891-8E7342DCABC9}" type="pres">
      <dgm:prSet presAssocID="{8F91082A-C74D-4A72-AC95-23FBD44A6E52}" presName="composite" presStyleCnt="0"/>
      <dgm:spPr/>
    </dgm:pt>
    <dgm:pt modelId="{A3AC17F7-0B91-43A8-9C96-5764BDF0A848}" type="pres">
      <dgm:prSet presAssocID="{8F91082A-C74D-4A72-AC95-23FBD44A6E52}" presName="background" presStyleLbl="node0" presStyleIdx="0" presStyleCnt="1"/>
      <dgm:spPr/>
    </dgm:pt>
    <dgm:pt modelId="{5F1328DA-6811-45D4-83E0-EFA27E5C5F36}" type="pres">
      <dgm:prSet presAssocID="{8F91082A-C74D-4A72-AC95-23FBD44A6E52}" presName="text" presStyleLbl="fgAcc0" presStyleIdx="0" presStyleCnt="1" custScaleX="236422" custScaleY="146840" custLinFactNeighborX="6808" custLinFactNeighborY="-58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5011D9-EC4B-4593-A31E-30FE89FBA571}" type="pres">
      <dgm:prSet presAssocID="{8F91082A-C74D-4A72-AC95-23FBD44A6E52}" presName="hierChild2" presStyleCnt="0"/>
      <dgm:spPr/>
    </dgm:pt>
    <dgm:pt modelId="{956D2240-80D4-4AE2-A8F9-9D5701E9D115}" type="pres">
      <dgm:prSet presAssocID="{4ACBF134-6C41-43E1-9C34-740608C6AD0D}" presName="Name10" presStyleLbl="parChTrans1D2" presStyleIdx="0" presStyleCnt="3"/>
      <dgm:spPr/>
      <dgm:t>
        <a:bodyPr/>
        <a:lstStyle/>
        <a:p>
          <a:endParaRPr lang="ru-RU"/>
        </a:p>
      </dgm:t>
    </dgm:pt>
    <dgm:pt modelId="{5D57D8AB-BDB5-45F5-973C-A64D2EF3C918}" type="pres">
      <dgm:prSet presAssocID="{7F674A1D-9205-4781-9894-5FB757A776C7}" presName="hierRoot2" presStyleCnt="0"/>
      <dgm:spPr/>
    </dgm:pt>
    <dgm:pt modelId="{404CA183-6351-4CF7-A23A-E62CBF6C5F94}" type="pres">
      <dgm:prSet presAssocID="{7F674A1D-9205-4781-9894-5FB757A776C7}" presName="composite2" presStyleCnt="0"/>
      <dgm:spPr/>
    </dgm:pt>
    <dgm:pt modelId="{B627BE00-10C2-4B6E-9478-4C2AFCD15319}" type="pres">
      <dgm:prSet presAssocID="{7F674A1D-9205-4781-9894-5FB757A776C7}" presName="background2" presStyleLbl="node2" presStyleIdx="0" presStyleCnt="3"/>
      <dgm:spPr/>
    </dgm:pt>
    <dgm:pt modelId="{267D2B02-E4B3-4DBD-96B1-A3648CAA1666}" type="pres">
      <dgm:prSet presAssocID="{7F674A1D-9205-4781-9894-5FB757A776C7}" presName="text2" presStyleLbl="fgAcc2" presStyleIdx="0" presStyleCnt="3" custScaleX="134093" custScaleY="87262" custLinFactNeighborX="-29567" custLinFactNeighborY="-148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1F7E23-ECEB-4965-8371-36C156616380}" type="pres">
      <dgm:prSet presAssocID="{7F674A1D-9205-4781-9894-5FB757A776C7}" presName="hierChild3" presStyleCnt="0"/>
      <dgm:spPr/>
    </dgm:pt>
    <dgm:pt modelId="{4005A5CC-43A3-40DE-A6EC-86913AB33AFA}" type="pres">
      <dgm:prSet presAssocID="{CF50FB93-FBE7-4AA2-B166-BC3109C24886}" presName="Name17" presStyleLbl="parChTrans1D3" presStyleIdx="0" presStyleCnt="3"/>
      <dgm:spPr/>
      <dgm:t>
        <a:bodyPr/>
        <a:lstStyle/>
        <a:p>
          <a:endParaRPr lang="ru-RU"/>
        </a:p>
      </dgm:t>
    </dgm:pt>
    <dgm:pt modelId="{117476F4-2C5A-405C-B731-6DEB7B9EE3F0}" type="pres">
      <dgm:prSet presAssocID="{1F697426-23F1-42CC-8323-09DBBB304CED}" presName="hierRoot3" presStyleCnt="0"/>
      <dgm:spPr/>
    </dgm:pt>
    <dgm:pt modelId="{69D0A0F1-3E2B-4AC1-A4BC-357F81628839}" type="pres">
      <dgm:prSet presAssocID="{1F697426-23F1-42CC-8323-09DBBB304CED}" presName="composite3" presStyleCnt="0"/>
      <dgm:spPr/>
    </dgm:pt>
    <dgm:pt modelId="{B7A6656C-9CAE-43E2-83F8-32C855424015}" type="pres">
      <dgm:prSet presAssocID="{1F697426-23F1-42CC-8323-09DBBB304CED}" presName="background3" presStyleLbl="node3" presStyleIdx="0" presStyleCnt="3"/>
      <dgm:spPr/>
    </dgm:pt>
    <dgm:pt modelId="{B66127DD-15AB-497D-B35A-86BCEDDB43F7}" type="pres">
      <dgm:prSet presAssocID="{1F697426-23F1-42CC-8323-09DBBB304CED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D1B6C7-29E5-42A3-96EF-A42C38ACE09C}" type="pres">
      <dgm:prSet presAssocID="{1F697426-23F1-42CC-8323-09DBBB304CED}" presName="hierChild4" presStyleCnt="0"/>
      <dgm:spPr/>
    </dgm:pt>
    <dgm:pt modelId="{F0EE6F06-F178-4703-B05C-960B6CD4D88F}" type="pres">
      <dgm:prSet presAssocID="{90A0DD18-2081-40BC-B80B-DAD33C0C4E9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82339CEA-1A37-4542-A032-FA0F2E16CCD2}" type="pres">
      <dgm:prSet presAssocID="{B1B796DA-11D0-4967-822A-410996557B64}" presName="hierRoot3" presStyleCnt="0"/>
      <dgm:spPr/>
    </dgm:pt>
    <dgm:pt modelId="{93410C76-0616-46B7-B07B-D8D074F46D37}" type="pres">
      <dgm:prSet presAssocID="{B1B796DA-11D0-4967-822A-410996557B64}" presName="composite3" presStyleCnt="0"/>
      <dgm:spPr/>
    </dgm:pt>
    <dgm:pt modelId="{FF4AD9CD-B4DC-4342-B457-3E24FC86B764}" type="pres">
      <dgm:prSet presAssocID="{B1B796DA-11D0-4967-822A-410996557B64}" presName="background3" presStyleLbl="node3" presStyleIdx="1" presStyleCnt="3"/>
      <dgm:spPr/>
    </dgm:pt>
    <dgm:pt modelId="{2AD6844F-7D57-4157-99CD-D2D046E5F8AA}" type="pres">
      <dgm:prSet presAssocID="{B1B796DA-11D0-4967-822A-410996557B64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433E09-4021-4CF8-BA8D-119799BAD7D8}" type="pres">
      <dgm:prSet presAssocID="{B1B796DA-11D0-4967-822A-410996557B64}" presName="hierChild4" presStyleCnt="0"/>
      <dgm:spPr/>
    </dgm:pt>
    <dgm:pt modelId="{C2D44A6E-2A43-4917-B8C2-C77DECBC59AC}" type="pres">
      <dgm:prSet presAssocID="{8D2AEF19-C190-4369-AC16-CB8E27004AE7}" presName="Name10" presStyleLbl="parChTrans1D2" presStyleIdx="1" presStyleCnt="3"/>
      <dgm:spPr/>
      <dgm:t>
        <a:bodyPr/>
        <a:lstStyle/>
        <a:p>
          <a:endParaRPr lang="ru-RU"/>
        </a:p>
      </dgm:t>
    </dgm:pt>
    <dgm:pt modelId="{4E8FDE3A-FAF7-4B2F-A129-E01952EDD16B}" type="pres">
      <dgm:prSet presAssocID="{47E5E790-A975-4982-BE1E-EE94FF1EE4BC}" presName="hierRoot2" presStyleCnt="0"/>
      <dgm:spPr/>
    </dgm:pt>
    <dgm:pt modelId="{A01B4DCD-80FD-4BA6-91B4-09E5DA2E6438}" type="pres">
      <dgm:prSet presAssocID="{47E5E790-A975-4982-BE1E-EE94FF1EE4BC}" presName="composite2" presStyleCnt="0"/>
      <dgm:spPr/>
    </dgm:pt>
    <dgm:pt modelId="{D7C1D6EA-9A14-4563-873F-DCAEB768FA0D}" type="pres">
      <dgm:prSet presAssocID="{47E5E790-A975-4982-BE1E-EE94FF1EE4BC}" presName="background2" presStyleLbl="node2" presStyleIdx="1" presStyleCnt="3"/>
      <dgm:spPr/>
    </dgm:pt>
    <dgm:pt modelId="{3205CC50-54C2-4A74-8EEB-AF3D1D7FB79F}" type="pres">
      <dgm:prSet presAssocID="{47E5E790-A975-4982-BE1E-EE94FF1EE4BC}" presName="text2" presStyleLbl="fgAcc2" presStyleIdx="1" presStyleCnt="3" custScaleX="169248" custScaleY="116664" custLinFactNeighborX="-14133" custLinFactNeighborY="-53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AE3E28-5792-417E-BA15-D9D1218AA853}" type="pres">
      <dgm:prSet presAssocID="{47E5E790-A975-4982-BE1E-EE94FF1EE4BC}" presName="hierChild3" presStyleCnt="0"/>
      <dgm:spPr/>
    </dgm:pt>
    <dgm:pt modelId="{14C35593-6B0F-45DD-ACFC-1ED135181A75}" type="pres">
      <dgm:prSet presAssocID="{13A13034-CADB-4A08-AEB5-17647225142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F8DD3931-B148-43F1-8C58-D41E40CA3949}" type="pres">
      <dgm:prSet presAssocID="{CE02DD2E-B87B-41D0-8955-7B6B95C8AB23}" presName="hierRoot2" presStyleCnt="0"/>
      <dgm:spPr/>
    </dgm:pt>
    <dgm:pt modelId="{617368D3-1175-4B25-B044-07CA84428BC8}" type="pres">
      <dgm:prSet presAssocID="{CE02DD2E-B87B-41D0-8955-7B6B95C8AB23}" presName="composite2" presStyleCnt="0"/>
      <dgm:spPr/>
    </dgm:pt>
    <dgm:pt modelId="{D0B4737A-E3A0-4AEC-9C1A-02EE8D8A7584}" type="pres">
      <dgm:prSet presAssocID="{CE02DD2E-B87B-41D0-8955-7B6B95C8AB23}" presName="background2" presStyleLbl="node2" presStyleIdx="2" presStyleCnt="3"/>
      <dgm:spPr/>
    </dgm:pt>
    <dgm:pt modelId="{B2855F7B-BC73-420D-8815-9D85ADCEE064}" type="pres">
      <dgm:prSet presAssocID="{CE02DD2E-B87B-41D0-8955-7B6B95C8AB23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C8F459-E440-4537-BBC6-A76F300CCBB6}" type="pres">
      <dgm:prSet presAssocID="{CE02DD2E-B87B-41D0-8955-7B6B95C8AB23}" presName="hierChild3" presStyleCnt="0"/>
      <dgm:spPr/>
    </dgm:pt>
    <dgm:pt modelId="{42BA84D0-5EEA-47C5-9373-34990CE0C7B7}" type="pres">
      <dgm:prSet presAssocID="{14D0388C-5E5C-422A-A162-4D371B79A75A}" presName="Name17" presStyleLbl="parChTrans1D3" presStyleIdx="2" presStyleCnt="3"/>
      <dgm:spPr/>
      <dgm:t>
        <a:bodyPr/>
        <a:lstStyle/>
        <a:p>
          <a:endParaRPr lang="ru-RU"/>
        </a:p>
      </dgm:t>
    </dgm:pt>
    <dgm:pt modelId="{C7105063-4C2D-4C01-8055-16D16093CE16}" type="pres">
      <dgm:prSet presAssocID="{CDD5B9F7-A6BD-478D-9690-0D68B3FE3277}" presName="hierRoot3" presStyleCnt="0"/>
      <dgm:spPr/>
    </dgm:pt>
    <dgm:pt modelId="{C5DD5FEC-291B-4996-8A2D-D719F851F392}" type="pres">
      <dgm:prSet presAssocID="{CDD5B9F7-A6BD-478D-9690-0D68B3FE3277}" presName="composite3" presStyleCnt="0"/>
      <dgm:spPr/>
    </dgm:pt>
    <dgm:pt modelId="{A1E2EB09-68C8-4CF5-B1C7-36D146E1ABF1}" type="pres">
      <dgm:prSet presAssocID="{CDD5B9F7-A6BD-478D-9690-0D68B3FE3277}" presName="background3" presStyleLbl="node3" presStyleIdx="2" presStyleCnt="3"/>
      <dgm:spPr/>
    </dgm:pt>
    <dgm:pt modelId="{D02A2EAE-1674-4561-92DF-4546985A8D6E}" type="pres">
      <dgm:prSet presAssocID="{CDD5B9F7-A6BD-478D-9690-0D68B3FE3277}" presName="text3" presStyleLbl="fgAcc3" presStyleIdx="2" presStyleCnt="3" custLinFactNeighborX="-15998" custLinFactNeighborY="15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5D4A78-8CB5-4C39-A3B5-A28D6F721E35}" type="pres">
      <dgm:prSet presAssocID="{CDD5B9F7-A6BD-478D-9690-0D68B3FE3277}" presName="hierChild4" presStyleCnt="0"/>
      <dgm:spPr/>
    </dgm:pt>
  </dgm:ptLst>
  <dgm:cxnLst>
    <dgm:cxn modelId="{6156CC4B-75DD-41B3-828E-978DA7C382CE}" type="presOf" srcId="{90A0DD18-2081-40BC-B80B-DAD33C0C4E96}" destId="{F0EE6F06-F178-4703-B05C-960B6CD4D88F}" srcOrd="0" destOrd="0" presId="urn:microsoft.com/office/officeart/2005/8/layout/hierarchy1"/>
    <dgm:cxn modelId="{C25FD404-AB4B-4A69-8BC1-BF295462319B}" type="presOf" srcId="{A8294BE2-8092-4C0F-BC99-CDD2721A7A97}" destId="{142E1F9D-6F5B-47E0-B55D-DC346652029D}" srcOrd="0" destOrd="0" presId="urn:microsoft.com/office/officeart/2005/8/layout/hierarchy1"/>
    <dgm:cxn modelId="{95C09BCD-6BAB-4D8B-A439-0ADDA5AF7E1E}" srcId="{7F674A1D-9205-4781-9894-5FB757A776C7}" destId="{B1B796DA-11D0-4967-822A-410996557B64}" srcOrd="1" destOrd="0" parTransId="{90A0DD18-2081-40BC-B80B-DAD33C0C4E96}" sibTransId="{6EEEC04D-E07E-4EB2-BFB1-DF01A578A768}"/>
    <dgm:cxn modelId="{F99D1FCE-16E5-477F-9652-2C8C181446C5}" srcId="{8F91082A-C74D-4A72-AC95-23FBD44A6E52}" destId="{7F674A1D-9205-4781-9894-5FB757A776C7}" srcOrd="0" destOrd="0" parTransId="{4ACBF134-6C41-43E1-9C34-740608C6AD0D}" sibTransId="{D153B44C-F58C-417B-82F8-31C1AD1A1998}"/>
    <dgm:cxn modelId="{22720A2D-BFEC-4273-895D-E50A20BCCA5C}" type="presOf" srcId="{13A13034-CADB-4A08-AEB5-176472251428}" destId="{14C35593-6B0F-45DD-ACFC-1ED135181A75}" srcOrd="0" destOrd="0" presId="urn:microsoft.com/office/officeart/2005/8/layout/hierarchy1"/>
    <dgm:cxn modelId="{637B0326-B4ED-4182-B3B8-48D99F308404}" type="presOf" srcId="{47E5E790-A975-4982-BE1E-EE94FF1EE4BC}" destId="{3205CC50-54C2-4A74-8EEB-AF3D1D7FB79F}" srcOrd="0" destOrd="0" presId="urn:microsoft.com/office/officeart/2005/8/layout/hierarchy1"/>
    <dgm:cxn modelId="{70DE9973-1F88-4656-A1DC-7ACEDD00D8FF}" type="presOf" srcId="{CF50FB93-FBE7-4AA2-B166-BC3109C24886}" destId="{4005A5CC-43A3-40DE-A6EC-86913AB33AFA}" srcOrd="0" destOrd="0" presId="urn:microsoft.com/office/officeart/2005/8/layout/hierarchy1"/>
    <dgm:cxn modelId="{443B6BA1-FF2A-4744-8A47-6E84A7D0357A}" type="presOf" srcId="{7F674A1D-9205-4781-9894-5FB757A776C7}" destId="{267D2B02-E4B3-4DBD-96B1-A3648CAA1666}" srcOrd="0" destOrd="0" presId="urn:microsoft.com/office/officeart/2005/8/layout/hierarchy1"/>
    <dgm:cxn modelId="{AC41C747-4FA1-45C3-8BC6-60736354D61E}" srcId="{8F91082A-C74D-4A72-AC95-23FBD44A6E52}" destId="{47E5E790-A975-4982-BE1E-EE94FF1EE4BC}" srcOrd="1" destOrd="0" parTransId="{8D2AEF19-C190-4369-AC16-CB8E27004AE7}" sibTransId="{545003B9-4EDA-4913-B5BE-F7AEFB245370}"/>
    <dgm:cxn modelId="{1BAECE71-74AA-412B-8FAB-C83C1D8F4CDF}" type="presOf" srcId="{CE02DD2E-B87B-41D0-8955-7B6B95C8AB23}" destId="{B2855F7B-BC73-420D-8815-9D85ADCEE064}" srcOrd="0" destOrd="0" presId="urn:microsoft.com/office/officeart/2005/8/layout/hierarchy1"/>
    <dgm:cxn modelId="{CEAAFF13-05A1-477F-A508-F6A8879DF55D}" type="presOf" srcId="{CDD5B9F7-A6BD-478D-9690-0D68B3FE3277}" destId="{D02A2EAE-1674-4561-92DF-4546985A8D6E}" srcOrd="0" destOrd="0" presId="urn:microsoft.com/office/officeart/2005/8/layout/hierarchy1"/>
    <dgm:cxn modelId="{8EA22C7A-1485-4592-91BD-61D746E5AD53}" type="presOf" srcId="{1F697426-23F1-42CC-8323-09DBBB304CED}" destId="{B66127DD-15AB-497D-B35A-86BCEDDB43F7}" srcOrd="0" destOrd="0" presId="urn:microsoft.com/office/officeart/2005/8/layout/hierarchy1"/>
    <dgm:cxn modelId="{B6A11872-24B5-4048-B555-234ACD6F5D6E}" type="presOf" srcId="{8F91082A-C74D-4A72-AC95-23FBD44A6E52}" destId="{5F1328DA-6811-45D4-83E0-EFA27E5C5F36}" srcOrd="0" destOrd="0" presId="urn:microsoft.com/office/officeart/2005/8/layout/hierarchy1"/>
    <dgm:cxn modelId="{EC126B10-C00B-49B1-B379-72F7BEE92AA1}" srcId="{7F674A1D-9205-4781-9894-5FB757A776C7}" destId="{1F697426-23F1-42CC-8323-09DBBB304CED}" srcOrd="0" destOrd="0" parTransId="{CF50FB93-FBE7-4AA2-B166-BC3109C24886}" sibTransId="{227CF824-494F-4421-98BB-C025B25281EF}"/>
    <dgm:cxn modelId="{441F8C63-3EDB-4816-97E8-888E1E6CEAE0}" type="presOf" srcId="{4ACBF134-6C41-43E1-9C34-740608C6AD0D}" destId="{956D2240-80D4-4AE2-A8F9-9D5701E9D115}" srcOrd="0" destOrd="0" presId="urn:microsoft.com/office/officeart/2005/8/layout/hierarchy1"/>
    <dgm:cxn modelId="{C28E4FF2-075E-46A5-A478-7F2EC918742F}" srcId="{8F91082A-C74D-4A72-AC95-23FBD44A6E52}" destId="{CE02DD2E-B87B-41D0-8955-7B6B95C8AB23}" srcOrd="2" destOrd="0" parTransId="{13A13034-CADB-4A08-AEB5-176472251428}" sibTransId="{13BD6F8A-E938-4A22-B45C-2A57A705103C}"/>
    <dgm:cxn modelId="{7D2802A4-58B5-4F24-9A01-12F9AA3CAB42}" srcId="{CE02DD2E-B87B-41D0-8955-7B6B95C8AB23}" destId="{CDD5B9F7-A6BD-478D-9690-0D68B3FE3277}" srcOrd="0" destOrd="0" parTransId="{14D0388C-5E5C-422A-A162-4D371B79A75A}" sibTransId="{13C6928C-2CAC-408C-8DD7-C49FDDB361EF}"/>
    <dgm:cxn modelId="{650A5514-0192-46B2-A3A0-21F36F38706A}" srcId="{A8294BE2-8092-4C0F-BC99-CDD2721A7A97}" destId="{8F91082A-C74D-4A72-AC95-23FBD44A6E52}" srcOrd="0" destOrd="0" parTransId="{ED008CFF-5897-4D02-A0D3-B9026467836E}" sibTransId="{C2194684-0FEC-4266-A479-6FD43EA4323F}"/>
    <dgm:cxn modelId="{1994D21B-4F03-4E88-943A-FBDC0D6F0D39}" type="presOf" srcId="{B1B796DA-11D0-4967-822A-410996557B64}" destId="{2AD6844F-7D57-4157-99CD-D2D046E5F8AA}" srcOrd="0" destOrd="0" presId="urn:microsoft.com/office/officeart/2005/8/layout/hierarchy1"/>
    <dgm:cxn modelId="{6770D7D5-B252-43A9-97A5-92877EB0FE1B}" type="presOf" srcId="{14D0388C-5E5C-422A-A162-4D371B79A75A}" destId="{42BA84D0-5EEA-47C5-9373-34990CE0C7B7}" srcOrd="0" destOrd="0" presId="urn:microsoft.com/office/officeart/2005/8/layout/hierarchy1"/>
    <dgm:cxn modelId="{CB0EADAD-948D-4E55-BA49-DA340E4FB958}" type="presOf" srcId="{8D2AEF19-C190-4369-AC16-CB8E27004AE7}" destId="{C2D44A6E-2A43-4917-B8C2-C77DECBC59AC}" srcOrd="0" destOrd="0" presId="urn:microsoft.com/office/officeart/2005/8/layout/hierarchy1"/>
    <dgm:cxn modelId="{ED8A4159-DA3A-419A-9847-A62241F6F906}" type="presParOf" srcId="{142E1F9D-6F5B-47E0-B55D-DC346652029D}" destId="{2D2F3257-9F42-4402-B136-9868B35D2D04}" srcOrd="0" destOrd="0" presId="urn:microsoft.com/office/officeart/2005/8/layout/hierarchy1"/>
    <dgm:cxn modelId="{70843F74-3228-45DE-834C-AC6D86E4D34F}" type="presParOf" srcId="{2D2F3257-9F42-4402-B136-9868B35D2D04}" destId="{6C311B0A-4F12-47BF-8891-8E7342DCABC9}" srcOrd="0" destOrd="0" presId="urn:microsoft.com/office/officeart/2005/8/layout/hierarchy1"/>
    <dgm:cxn modelId="{896F06C7-59BA-4E24-B626-00AB2428CAD7}" type="presParOf" srcId="{6C311B0A-4F12-47BF-8891-8E7342DCABC9}" destId="{A3AC17F7-0B91-43A8-9C96-5764BDF0A848}" srcOrd="0" destOrd="0" presId="urn:microsoft.com/office/officeart/2005/8/layout/hierarchy1"/>
    <dgm:cxn modelId="{6DD1ADBD-79C6-4457-841D-C6DC40A90778}" type="presParOf" srcId="{6C311B0A-4F12-47BF-8891-8E7342DCABC9}" destId="{5F1328DA-6811-45D4-83E0-EFA27E5C5F36}" srcOrd="1" destOrd="0" presId="urn:microsoft.com/office/officeart/2005/8/layout/hierarchy1"/>
    <dgm:cxn modelId="{0C9025C7-BEF4-47FF-ABD2-F080B3616134}" type="presParOf" srcId="{2D2F3257-9F42-4402-B136-9868B35D2D04}" destId="{F25011D9-EC4B-4593-A31E-30FE89FBA571}" srcOrd="1" destOrd="0" presId="urn:microsoft.com/office/officeart/2005/8/layout/hierarchy1"/>
    <dgm:cxn modelId="{6DD04DF0-6EC8-4A8D-A522-F4315AB92FD7}" type="presParOf" srcId="{F25011D9-EC4B-4593-A31E-30FE89FBA571}" destId="{956D2240-80D4-4AE2-A8F9-9D5701E9D115}" srcOrd="0" destOrd="0" presId="urn:microsoft.com/office/officeart/2005/8/layout/hierarchy1"/>
    <dgm:cxn modelId="{6CD24F0E-0CAE-4F50-B3B7-94D4B940C63A}" type="presParOf" srcId="{F25011D9-EC4B-4593-A31E-30FE89FBA571}" destId="{5D57D8AB-BDB5-45F5-973C-A64D2EF3C918}" srcOrd="1" destOrd="0" presId="urn:microsoft.com/office/officeart/2005/8/layout/hierarchy1"/>
    <dgm:cxn modelId="{7B9EA2FE-D82F-4EF1-B02F-854D669751BC}" type="presParOf" srcId="{5D57D8AB-BDB5-45F5-973C-A64D2EF3C918}" destId="{404CA183-6351-4CF7-A23A-E62CBF6C5F94}" srcOrd="0" destOrd="0" presId="urn:microsoft.com/office/officeart/2005/8/layout/hierarchy1"/>
    <dgm:cxn modelId="{CCCAAC2B-986F-4E6D-8A57-00665012AAA9}" type="presParOf" srcId="{404CA183-6351-4CF7-A23A-E62CBF6C5F94}" destId="{B627BE00-10C2-4B6E-9478-4C2AFCD15319}" srcOrd="0" destOrd="0" presId="urn:microsoft.com/office/officeart/2005/8/layout/hierarchy1"/>
    <dgm:cxn modelId="{52452EC4-DA2B-4F7D-8A38-35763B03135B}" type="presParOf" srcId="{404CA183-6351-4CF7-A23A-E62CBF6C5F94}" destId="{267D2B02-E4B3-4DBD-96B1-A3648CAA1666}" srcOrd="1" destOrd="0" presId="urn:microsoft.com/office/officeart/2005/8/layout/hierarchy1"/>
    <dgm:cxn modelId="{1D0213BB-3C4E-4D2D-B686-CC49EC8EFCAE}" type="presParOf" srcId="{5D57D8AB-BDB5-45F5-973C-A64D2EF3C918}" destId="{101F7E23-ECEB-4965-8371-36C156616380}" srcOrd="1" destOrd="0" presId="urn:microsoft.com/office/officeart/2005/8/layout/hierarchy1"/>
    <dgm:cxn modelId="{C6924848-57CF-4127-8E20-81F40E781B8F}" type="presParOf" srcId="{101F7E23-ECEB-4965-8371-36C156616380}" destId="{4005A5CC-43A3-40DE-A6EC-86913AB33AFA}" srcOrd="0" destOrd="0" presId="urn:microsoft.com/office/officeart/2005/8/layout/hierarchy1"/>
    <dgm:cxn modelId="{91BFBBC7-571C-4D52-912C-D287639A1DCE}" type="presParOf" srcId="{101F7E23-ECEB-4965-8371-36C156616380}" destId="{117476F4-2C5A-405C-B731-6DEB7B9EE3F0}" srcOrd="1" destOrd="0" presId="urn:microsoft.com/office/officeart/2005/8/layout/hierarchy1"/>
    <dgm:cxn modelId="{095827D4-0920-41A7-897B-A6A199221044}" type="presParOf" srcId="{117476F4-2C5A-405C-B731-6DEB7B9EE3F0}" destId="{69D0A0F1-3E2B-4AC1-A4BC-357F81628839}" srcOrd="0" destOrd="0" presId="urn:microsoft.com/office/officeart/2005/8/layout/hierarchy1"/>
    <dgm:cxn modelId="{864932DE-7319-4CF4-9B0A-9A1652095DEF}" type="presParOf" srcId="{69D0A0F1-3E2B-4AC1-A4BC-357F81628839}" destId="{B7A6656C-9CAE-43E2-83F8-32C855424015}" srcOrd="0" destOrd="0" presId="urn:microsoft.com/office/officeart/2005/8/layout/hierarchy1"/>
    <dgm:cxn modelId="{9E6B49E6-8153-4928-A9F0-477BF1942E30}" type="presParOf" srcId="{69D0A0F1-3E2B-4AC1-A4BC-357F81628839}" destId="{B66127DD-15AB-497D-B35A-86BCEDDB43F7}" srcOrd="1" destOrd="0" presId="urn:microsoft.com/office/officeart/2005/8/layout/hierarchy1"/>
    <dgm:cxn modelId="{D71B02DF-498E-40B6-AD05-5E611B4EB438}" type="presParOf" srcId="{117476F4-2C5A-405C-B731-6DEB7B9EE3F0}" destId="{7ED1B6C7-29E5-42A3-96EF-A42C38ACE09C}" srcOrd="1" destOrd="0" presId="urn:microsoft.com/office/officeart/2005/8/layout/hierarchy1"/>
    <dgm:cxn modelId="{51A76EE3-FA81-442A-A196-6B60354918D6}" type="presParOf" srcId="{101F7E23-ECEB-4965-8371-36C156616380}" destId="{F0EE6F06-F178-4703-B05C-960B6CD4D88F}" srcOrd="2" destOrd="0" presId="urn:microsoft.com/office/officeart/2005/8/layout/hierarchy1"/>
    <dgm:cxn modelId="{AD3D1FB8-5AA4-461F-83BE-BBC281BAC6E9}" type="presParOf" srcId="{101F7E23-ECEB-4965-8371-36C156616380}" destId="{82339CEA-1A37-4542-A032-FA0F2E16CCD2}" srcOrd="3" destOrd="0" presId="urn:microsoft.com/office/officeart/2005/8/layout/hierarchy1"/>
    <dgm:cxn modelId="{9AF49046-67EE-4C72-AA93-85512536DB90}" type="presParOf" srcId="{82339CEA-1A37-4542-A032-FA0F2E16CCD2}" destId="{93410C76-0616-46B7-B07B-D8D074F46D37}" srcOrd="0" destOrd="0" presId="urn:microsoft.com/office/officeart/2005/8/layout/hierarchy1"/>
    <dgm:cxn modelId="{C780C3F3-0DC8-463D-BFC6-2DBB73AD4DE6}" type="presParOf" srcId="{93410C76-0616-46B7-B07B-D8D074F46D37}" destId="{FF4AD9CD-B4DC-4342-B457-3E24FC86B764}" srcOrd="0" destOrd="0" presId="urn:microsoft.com/office/officeart/2005/8/layout/hierarchy1"/>
    <dgm:cxn modelId="{9575A743-33B4-479C-B9BB-85DE164A46BD}" type="presParOf" srcId="{93410C76-0616-46B7-B07B-D8D074F46D37}" destId="{2AD6844F-7D57-4157-99CD-D2D046E5F8AA}" srcOrd="1" destOrd="0" presId="urn:microsoft.com/office/officeart/2005/8/layout/hierarchy1"/>
    <dgm:cxn modelId="{DE2DF0CF-B5B0-4564-8B4A-16F67BF0D74C}" type="presParOf" srcId="{82339CEA-1A37-4542-A032-FA0F2E16CCD2}" destId="{E7433E09-4021-4CF8-BA8D-119799BAD7D8}" srcOrd="1" destOrd="0" presId="urn:microsoft.com/office/officeart/2005/8/layout/hierarchy1"/>
    <dgm:cxn modelId="{67C8F641-DC3E-4940-B2F2-D937D6611E61}" type="presParOf" srcId="{F25011D9-EC4B-4593-A31E-30FE89FBA571}" destId="{C2D44A6E-2A43-4917-B8C2-C77DECBC59AC}" srcOrd="2" destOrd="0" presId="urn:microsoft.com/office/officeart/2005/8/layout/hierarchy1"/>
    <dgm:cxn modelId="{5E87B41C-20BB-4D8F-9071-17D7B10E343E}" type="presParOf" srcId="{F25011D9-EC4B-4593-A31E-30FE89FBA571}" destId="{4E8FDE3A-FAF7-4B2F-A129-E01952EDD16B}" srcOrd="3" destOrd="0" presId="urn:microsoft.com/office/officeart/2005/8/layout/hierarchy1"/>
    <dgm:cxn modelId="{2038971A-8E9C-44B4-B287-58D1D46499E8}" type="presParOf" srcId="{4E8FDE3A-FAF7-4B2F-A129-E01952EDD16B}" destId="{A01B4DCD-80FD-4BA6-91B4-09E5DA2E6438}" srcOrd="0" destOrd="0" presId="urn:microsoft.com/office/officeart/2005/8/layout/hierarchy1"/>
    <dgm:cxn modelId="{8F6CB0B0-D517-4CEE-AE77-074CBAA09FA9}" type="presParOf" srcId="{A01B4DCD-80FD-4BA6-91B4-09E5DA2E6438}" destId="{D7C1D6EA-9A14-4563-873F-DCAEB768FA0D}" srcOrd="0" destOrd="0" presId="urn:microsoft.com/office/officeart/2005/8/layout/hierarchy1"/>
    <dgm:cxn modelId="{3A71863A-0089-4AA5-BA79-CEB1DB390183}" type="presParOf" srcId="{A01B4DCD-80FD-4BA6-91B4-09E5DA2E6438}" destId="{3205CC50-54C2-4A74-8EEB-AF3D1D7FB79F}" srcOrd="1" destOrd="0" presId="urn:microsoft.com/office/officeart/2005/8/layout/hierarchy1"/>
    <dgm:cxn modelId="{E575ADBD-2EF8-46F5-BC40-B78F4B1E6FC6}" type="presParOf" srcId="{4E8FDE3A-FAF7-4B2F-A129-E01952EDD16B}" destId="{5FAE3E28-5792-417E-BA15-D9D1218AA853}" srcOrd="1" destOrd="0" presId="urn:microsoft.com/office/officeart/2005/8/layout/hierarchy1"/>
    <dgm:cxn modelId="{CA97C477-D741-4F65-9CBA-61D22AEA6AE0}" type="presParOf" srcId="{F25011D9-EC4B-4593-A31E-30FE89FBA571}" destId="{14C35593-6B0F-45DD-ACFC-1ED135181A75}" srcOrd="4" destOrd="0" presId="urn:microsoft.com/office/officeart/2005/8/layout/hierarchy1"/>
    <dgm:cxn modelId="{F6923A9B-B2F0-4F2E-90D3-001F9B047BF6}" type="presParOf" srcId="{F25011D9-EC4B-4593-A31E-30FE89FBA571}" destId="{F8DD3931-B148-43F1-8C58-D41E40CA3949}" srcOrd="5" destOrd="0" presId="urn:microsoft.com/office/officeart/2005/8/layout/hierarchy1"/>
    <dgm:cxn modelId="{292C2B25-C6A8-4D6E-820A-006D0CCFD30D}" type="presParOf" srcId="{F8DD3931-B148-43F1-8C58-D41E40CA3949}" destId="{617368D3-1175-4B25-B044-07CA84428BC8}" srcOrd="0" destOrd="0" presId="urn:microsoft.com/office/officeart/2005/8/layout/hierarchy1"/>
    <dgm:cxn modelId="{568B04AB-B4AD-4A22-BDA9-EFD49E182DBE}" type="presParOf" srcId="{617368D3-1175-4B25-B044-07CA84428BC8}" destId="{D0B4737A-E3A0-4AEC-9C1A-02EE8D8A7584}" srcOrd="0" destOrd="0" presId="urn:microsoft.com/office/officeart/2005/8/layout/hierarchy1"/>
    <dgm:cxn modelId="{A51E78EA-9E8F-4797-89A5-032F4CFBC76C}" type="presParOf" srcId="{617368D3-1175-4B25-B044-07CA84428BC8}" destId="{B2855F7B-BC73-420D-8815-9D85ADCEE064}" srcOrd="1" destOrd="0" presId="urn:microsoft.com/office/officeart/2005/8/layout/hierarchy1"/>
    <dgm:cxn modelId="{E4AFB3D4-9E61-4340-9144-0028C70AA8A8}" type="presParOf" srcId="{F8DD3931-B148-43F1-8C58-D41E40CA3949}" destId="{EEC8F459-E440-4537-BBC6-A76F300CCBB6}" srcOrd="1" destOrd="0" presId="urn:microsoft.com/office/officeart/2005/8/layout/hierarchy1"/>
    <dgm:cxn modelId="{1EABD226-6DCF-47E5-A7E3-BB9178622BCC}" type="presParOf" srcId="{EEC8F459-E440-4537-BBC6-A76F300CCBB6}" destId="{42BA84D0-5EEA-47C5-9373-34990CE0C7B7}" srcOrd="0" destOrd="0" presId="urn:microsoft.com/office/officeart/2005/8/layout/hierarchy1"/>
    <dgm:cxn modelId="{2F0BA32F-A760-4794-8BF3-AB7873408D1A}" type="presParOf" srcId="{EEC8F459-E440-4537-BBC6-A76F300CCBB6}" destId="{C7105063-4C2D-4C01-8055-16D16093CE16}" srcOrd="1" destOrd="0" presId="urn:microsoft.com/office/officeart/2005/8/layout/hierarchy1"/>
    <dgm:cxn modelId="{A3B2CB34-E9CE-4E85-93A4-FC73B5656443}" type="presParOf" srcId="{C7105063-4C2D-4C01-8055-16D16093CE16}" destId="{C5DD5FEC-291B-4996-8A2D-D719F851F392}" srcOrd="0" destOrd="0" presId="urn:microsoft.com/office/officeart/2005/8/layout/hierarchy1"/>
    <dgm:cxn modelId="{C8F3E623-1A67-4F34-B083-8B61053B0F76}" type="presParOf" srcId="{C5DD5FEC-291B-4996-8A2D-D719F851F392}" destId="{A1E2EB09-68C8-4CF5-B1C7-36D146E1ABF1}" srcOrd="0" destOrd="0" presId="urn:microsoft.com/office/officeart/2005/8/layout/hierarchy1"/>
    <dgm:cxn modelId="{F2E82433-CE89-400B-A1B7-9398B1ED297C}" type="presParOf" srcId="{C5DD5FEC-291B-4996-8A2D-D719F851F392}" destId="{D02A2EAE-1674-4561-92DF-4546985A8D6E}" srcOrd="1" destOrd="0" presId="urn:microsoft.com/office/officeart/2005/8/layout/hierarchy1"/>
    <dgm:cxn modelId="{C7828C0A-1508-4E38-8318-82281D204A16}" type="presParOf" srcId="{C7105063-4C2D-4C01-8055-16D16093CE16}" destId="{085D4A78-8CB5-4C39-A3B5-A28D6F721E35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7654D9-2ABE-4A5F-82EC-0BBA84BF3F6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5307A2-C402-4872-A024-BDA6ADF2045A}">
      <dgm:prSet phldrT="[Текст]" custT="1"/>
      <dgm:spPr/>
      <dgm:t>
        <a:bodyPr/>
        <a:lstStyle/>
        <a:p>
          <a:r>
            <a:rPr lang="ru-RU" sz="1400" baseline="0" dirty="0" smtClean="0"/>
            <a:t>Разработка нормативных правовых актов по формированию бюджета</a:t>
          </a:r>
          <a:endParaRPr lang="ru-RU" sz="1400" baseline="0" dirty="0"/>
        </a:p>
      </dgm:t>
    </dgm:pt>
    <dgm:pt modelId="{33346687-24DB-4E3F-B8CF-7BE38BE1CB9E}" type="parTrans" cxnId="{DC793E26-66CB-48C0-A9F0-FEE1CB20F3D5}">
      <dgm:prSet/>
      <dgm:spPr/>
      <dgm:t>
        <a:bodyPr/>
        <a:lstStyle/>
        <a:p>
          <a:endParaRPr lang="ru-RU"/>
        </a:p>
      </dgm:t>
    </dgm:pt>
    <dgm:pt modelId="{99A96892-0298-402C-9300-9A55452CC68D}" type="sibTrans" cxnId="{DC793E26-66CB-48C0-A9F0-FEE1CB20F3D5}">
      <dgm:prSet/>
      <dgm:spPr/>
      <dgm:t>
        <a:bodyPr/>
        <a:lstStyle/>
        <a:p>
          <a:endParaRPr lang="ru-RU"/>
        </a:p>
      </dgm:t>
    </dgm:pt>
    <dgm:pt modelId="{F9558F39-3BA5-4EF1-A2F0-DEB111CD7B0A}">
      <dgm:prSet phldrT="[Текст]" custT="1"/>
      <dgm:spPr/>
      <dgm:t>
        <a:bodyPr/>
        <a:lstStyle/>
        <a:p>
          <a:r>
            <a:rPr lang="ru-RU" sz="1200" dirty="0" smtClean="0"/>
            <a:t>Основные направления </a:t>
          </a:r>
          <a:r>
            <a:rPr lang="ru-RU" sz="1200" dirty="0" smtClean="0"/>
            <a:t>бюджетной и налоговой  </a:t>
          </a:r>
          <a:r>
            <a:rPr lang="ru-RU" sz="1200" dirty="0" smtClean="0"/>
            <a:t>политики</a:t>
          </a:r>
          <a:endParaRPr lang="ru-RU" sz="1200" dirty="0"/>
        </a:p>
      </dgm:t>
    </dgm:pt>
    <dgm:pt modelId="{A0329358-9038-4DC5-87AC-7F8D9BA2AEDF}" type="parTrans" cxnId="{5A35B62C-313D-44A6-8424-2B2EA3AF1BDA}">
      <dgm:prSet/>
      <dgm:spPr/>
      <dgm:t>
        <a:bodyPr/>
        <a:lstStyle/>
        <a:p>
          <a:endParaRPr lang="ru-RU" dirty="0"/>
        </a:p>
      </dgm:t>
    </dgm:pt>
    <dgm:pt modelId="{476D5F5D-11C8-45E8-8288-A015FE398F73}" type="sibTrans" cxnId="{5A35B62C-313D-44A6-8424-2B2EA3AF1BDA}">
      <dgm:prSet/>
      <dgm:spPr/>
      <dgm:t>
        <a:bodyPr/>
        <a:lstStyle/>
        <a:p>
          <a:endParaRPr lang="ru-RU"/>
        </a:p>
      </dgm:t>
    </dgm:pt>
    <dgm:pt modelId="{FE7D9FE1-39AD-4E81-940B-96C9F2D273B9}">
      <dgm:prSet phldrT="[Текст]" custT="1"/>
      <dgm:spPr/>
      <dgm:t>
        <a:bodyPr/>
        <a:lstStyle/>
        <a:p>
          <a:r>
            <a:rPr lang="ru-RU" sz="1200" dirty="0" smtClean="0"/>
            <a:t>Методика  и порядок планирования бюджетных ассигнований</a:t>
          </a:r>
          <a:endParaRPr lang="ru-RU" sz="1200" dirty="0"/>
        </a:p>
      </dgm:t>
    </dgm:pt>
    <dgm:pt modelId="{EE283E0B-0D86-47E9-9CD1-4C82A4652878}" type="parTrans" cxnId="{0E44E5FD-A291-4019-9499-DB6F98C8619D}">
      <dgm:prSet/>
      <dgm:spPr/>
      <dgm:t>
        <a:bodyPr/>
        <a:lstStyle/>
        <a:p>
          <a:endParaRPr lang="ru-RU" dirty="0"/>
        </a:p>
      </dgm:t>
    </dgm:pt>
    <dgm:pt modelId="{E7682A8D-F511-4DD8-BEEA-026C80DDAF03}" type="sibTrans" cxnId="{0E44E5FD-A291-4019-9499-DB6F98C8619D}">
      <dgm:prSet/>
      <dgm:spPr/>
      <dgm:t>
        <a:bodyPr/>
        <a:lstStyle/>
        <a:p>
          <a:endParaRPr lang="ru-RU"/>
        </a:p>
      </dgm:t>
    </dgm:pt>
    <dgm:pt modelId="{F2FE0B23-CBD1-4ADA-AD26-AAD325CF0DEB}">
      <dgm:prSet phldrT="[Текст]" custT="1"/>
      <dgm:spPr/>
      <dgm:t>
        <a:bodyPr/>
        <a:lstStyle/>
        <a:p>
          <a:r>
            <a:rPr lang="ru-RU" sz="1600" dirty="0" smtClean="0"/>
            <a:t>Представление проекта бюджета в Совет депутатов</a:t>
          </a:r>
          <a:endParaRPr lang="ru-RU" sz="1600" dirty="0"/>
        </a:p>
      </dgm:t>
    </dgm:pt>
    <dgm:pt modelId="{65A6584F-1FC9-4169-AB6F-3F9962E544A2}" type="parTrans" cxnId="{1FB61B6E-F367-4D58-B6B8-552A1D3168FA}">
      <dgm:prSet/>
      <dgm:spPr/>
      <dgm:t>
        <a:bodyPr/>
        <a:lstStyle/>
        <a:p>
          <a:endParaRPr lang="ru-RU"/>
        </a:p>
      </dgm:t>
    </dgm:pt>
    <dgm:pt modelId="{433EF620-7657-4BE7-BD8C-4F19CDEF6146}" type="sibTrans" cxnId="{1FB61B6E-F367-4D58-B6B8-552A1D3168FA}">
      <dgm:prSet/>
      <dgm:spPr/>
      <dgm:t>
        <a:bodyPr/>
        <a:lstStyle/>
        <a:p>
          <a:endParaRPr lang="ru-RU"/>
        </a:p>
      </dgm:t>
    </dgm:pt>
    <dgm:pt modelId="{5D6DE761-95D0-484E-B3AE-C5836510738B}">
      <dgm:prSet phldrT="[Текст]" custT="1"/>
      <dgm:spPr/>
      <dgm:t>
        <a:bodyPr/>
        <a:lstStyle/>
        <a:p>
          <a:r>
            <a:rPr lang="ru-RU" sz="1200" dirty="0" smtClean="0"/>
            <a:t>Экспертиза проекта бюджета Контрольным органом</a:t>
          </a:r>
          <a:endParaRPr lang="ru-RU" sz="1200" dirty="0"/>
        </a:p>
      </dgm:t>
    </dgm:pt>
    <dgm:pt modelId="{9C4C2E13-B4FE-41D6-B208-9BC4DFC970C9}" type="parTrans" cxnId="{D96B2E8C-2A3F-425A-A2E8-993D5A804355}">
      <dgm:prSet/>
      <dgm:spPr/>
      <dgm:t>
        <a:bodyPr/>
        <a:lstStyle/>
        <a:p>
          <a:endParaRPr lang="ru-RU" dirty="0"/>
        </a:p>
      </dgm:t>
    </dgm:pt>
    <dgm:pt modelId="{0CF0E492-0C70-4290-87DA-681B1098CAFF}" type="sibTrans" cxnId="{D96B2E8C-2A3F-425A-A2E8-993D5A804355}">
      <dgm:prSet/>
      <dgm:spPr/>
      <dgm:t>
        <a:bodyPr/>
        <a:lstStyle/>
        <a:p>
          <a:endParaRPr lang="ru-RU"/>
        </a:p>
      </dgm:t>
    </dgm:pt>
    <dgm:pt modelId="{A618801F-F31B-47C2-B4F7-3278D3583F3B}">
      <dgm:prSet phldrT="[Текст]"/>
      <dgm:spPr/>
      <dgm:t>
        <a:bodyPr/>
        <a:lstStyle/>
        <a:p>
          <a:r>
            <a:rPr lang="ru-RU" dirty="0" smtClean="0"/>
            <a:t>Утверждение проекта </a:t>
          </a:r>
          <a:r>
            <a:rPr lang="ru-RU" dirty="0" smtClean="0"/>
            <a:t>бюджета</a:t>
          </a:r>
          <a:endParaRPr lang="ru-RU" dirty="0"/>
        </a:p>
      </dgm:t>
    </dgm:pt>
    <dgm:pt modelId="{25036A05-53E9-46CC-9600-701B88666230}" type="parTrans" cxnId="{FDFF07FC-1CB9-4F50-AF10-476CAC441360}">
      <dgm:prSet/>
      <dgm:spPr/>
      <dgm:t>
        <a:bodyPr/>
        <a:lstStyle/>
        <a:p>
          <a:endParaRPr lang="ru-RU" dirty="0"/>
        </a:p>
      </dgm:t>
    </dgm:pt>
    <dgm:pt modelId="{FDBDD21F-3E73-4080-BABA-112716516B4B}" type="sibTrans" cxnId="{FDFF07FC-1CB9-4F50-AF10-476CAC441360}">
      <dgm:prSet/>
      <dgm:spPr/>
      <dgm:t>
        <a:bodyPr/>
        <a:lstStyle/>
        <a:p>
          <a:endParaRPr lang="ru-RU"/>
        </a:p>
      </dgm:t>
    </dgm:pt>
    <dgm:pt modelId="{9654CA03-0F3D-45CA-82C4-BB16A3618B74}">
      <dgm:prSet phldrT="[Текст]" custT="1"/>
      <dgm:spPr/>
      <dgm:t>
        <a:bodyPr/>
        <a:lstStyle/>
        <a:p>
          <a:r>
            <a:rPr lang="ru-RU" sz="1600" dirty="0" smtClean="0"/>
            <a:t>Работа с поселениями</a:t>
          </a:r>
          <a:endParaRPr lang="ru-RU" sz="1600" dirty="0"/>
        </a:p>
      </dgm:t>
    </dgm:pt>
    <dgm:pt modelId="{07ADAF5E-F29E-437E-98AE-F24D77035CF3}" type="parTrans" cxnId="{87A9D1EA-5B85-4C2E-8F2D-462EE076BCD3}">
      <dgm:prSet/>
      <dgm:spPr/>
      <dgm:t>
        <a:bodyPr/>
        <a:lstStyle/>
        <a:p>
          <a:endParaRPr lang="ru-RU"/>
        </a:p>
      </dgm:t>
    </dgm:pt>
    <dgm:pt modelId="{98608359-29A4-4A66-8749-B664874D0DE1}" type="sibTrans" cxnId="{87A9D1EA-5B85-4C2E-8F2D-462EE076BCD3}">
      <dgm:prSet/>
      <dgm:spPr/>
      <dgm:t>
        <a:bodyPr/>
        <a:lstStyle/>
        <a:p>
          <a:endParaRPr lang="ru-RU"/>
        </a:p>
      </dgm:t>
    </dgm:pt>
    <dgm:pt modelId="{662DA6B8-7681-41BD-BD43-CF50E3341EA8}">
      <dgm:prSet phldrT="[Текст]" custT="1"/>
      <dgm:spPr/>
      <dgm:t>
        <a:bodyPr/>
        <a:lstStyle/>
        <a:p>
          <a:r>
            <a:rPr lang="ru-RU" sz="1200" dirty="0" smtClean="0"/>
            <a:t>Разработка методик расчета межбюджетных трансфертов </a:t>
          </a:r>
          <a:endParaRPr lang="ru-RU" sz="1200" dirty="0"/>
        </a:p>
      </dgm:t>
    </dgm:pt>
    <dgm:pt modelId="{0D0A0E9D-CCEF-475A-9348-DB133DB73105}" type="parTrans" cxnId="{193E6993-991E-4275-8B68-81D09F15671B}">
      <dgm:prSet/>
      <dgm:spPr/>
      <dgm:t>
        <a:bodyPr/>
        <a:lstStyle/>
        <a:p>
          <a:endParaRPr lang="ru-RU" dirty="0"/>
        </a:p>
      </dgm:t>
    </dgm:pt>
    <dgm:pt modelId="{8A607B99-F667-47C8-9D4C-99BA543C2426}" type="sibTrans" cxnId="{193E6993-991E-4275-8B68-81D09F15671B}">
      <dgm:prSet/>
      <dgm:spPr/>
      <dgm:t>
        <a:bodyPr/>
        <a:lstStyle/>
        <a:p>
          <a:endParaRPr lang="ru-RU"/>
        </a:p>
      </dgm:t>
    </dgm:pt>
    <dgm:pt modelId="{EEE58E64-EE79-4D5B-B87A-688F1F3AE12B}">
      <dgm:prSet phldrT="[Текст]" custT="1"/>
      <dgm:spPr/>
      <dgm:t>
        <a:bodyPr/>
        <a:lstStyle/>
        <a:p>
          <a:r>
            <a:rPr lang="ru-RU" sz="1200" dirty="0" smtClean="0"/>
            <a:t>Формирование фонда финансовой поддержки поселений</a:t>
          </a:r>
          <a:endParaRPr lang="ru-RU" sz="1200" dirty="0"/>
        </a:p>
      </dgm:t>
    </dgm:pt>
    <dgm:pt modelId="{32C0F382-CFA4-4712-8AE3-E003562DBF5A}" type="parTrans" cxnId="{D75D2C40-1E35-489C-A875-07429AD96284}">
      <dgm:prSet/>
      <dgm:spPr/>
      <dgm:t>
        <a:bodyPr/>
        <a:lstStyle/>
        <a:p>
          <a:endParaRPr lang="ru-RU" dirty="0"/>
        </a:p>
      </dgm:t>
    </dgm:pt>
    <dgm:pt modelId="{54D01FBB-82AC-47BC-B326-8F37E7ABCEB7}" type="sibTrans" cxnId="{D75D2C40-1E35-489C-A875-07429AD96284}">
      <dgm:prSet/>
      <dgm:spPr/>
      <dgm:t>
        <a:bodyPr/>
        <a:lstStyle/>
        <a:p>
          <a:endParaRPr lang="ru-RU"/>
        </a:p>
      </dgm:t>
    </dgm:pt>
    <dgm:pt modelId="{A11C41CE-EC1F-4B6F-BBE3-A9CCED57CA15}">
      <dgm:prSet custT="1"/>
      <dgm:spPr/>
      <dgm:t>
        <a:bodyPr/>
        <a:lstStyle/>
        <a:p>
          <a:r>
            <a:rPr lang="ru-RU" sz="1400" baseline="0" dirty="0" smtClean="0"/>
            <a:t>Представление в Министерство финансов  Красноярского края</a:t>
          </a:r>
          <a:endParaRPr lang="ru-RU" sz="1400" dirty="0"/>
        </a:p>
      </dgm:t>
    </dgm:pt>
    <dgm:pt modelId="{935FABCD-388A-4E04-8F44-055D5F43EC01}" type="parTrans" cxnId="{956AC661-52A6-4FE6-98D7-3847ABEDBD21}">
      <dgm:prSet/>
      <dgm:spPr/>
      <dgm:t>
        <a:bodyPr/>
        <a:lstStyle/>
        <a:p>
          <a:endParaRPr lang="ru-RU"/>
        </a:p>
      </dgm:t>
    </dgm:pt>
    <dgm:pt modelId="{9132664D-12AB-4CD7-AEBB-8844987F2436}" type="sibTrans" cxnId="{956AC661-52A6-4FE6-98D7-3847ABEDBD21}">
      <dgm:prSet/>
      <dgm:spPr/>
      <dgm:t>
        <a:bodyPr/>
        <a:lstStyle/>
        <a:p>
          <a:endParaRPr lang="ru-RU"/>
        </a:p>
      </dgm:t>
    </dgm:pt>
    <dgm:pt modelId="{63A68661-A9EC-4A04-9D83-8782B675D1F6}">
      <dgm:prSet custT="1"/>
      <dgm:spPr/>
      <dgm:t>
        <a:bodyPr/>
        <a:lstStyle/>
        <a:p>
          <a:r>
            <a:rPr lang="ru-RU" sz="1000" dirty="0" smtClean="0"/>
            <a:t>Рассмотрение проекта бюджета Комиссией по  финансам, бюджету, собственности и вопросам экономической политики Совета депутатов</a:t>
          </a:r>
          <a:endParaRPr lang="ru-RU" sz="1000" dirty="0"/>
        </a:p>
      </dgm:t>
    </dgm:pt>
    <dgm:pt modelId="{5F1CFA22-32FA-411F-BE79-85AEA8BF8680}" type="parTrans" cxnId="{6FD33572-5FB0-426E-A72A-8115B1A6BC54}">
      <dgm:prSet/>
      <dgm:spPr/>
      <dgm:t>
        <a:bodyPr/>
        <a:lstStyle/>
        <a:p>
          <a:endParaRPr lang="ru-RU"/>
        </a:p>
      </dgm:t>
    </dgm:pt>
    <dgm:pt modelId="{C58B9AC4-6422-4330-8249-ADCF705189B2}" type="sibTrans" cxnId="{6FD33572-5FB0-426E-A72A-8115B1A6BC54}">
      <dgm:prSet/>
      <dgm:spPr/>
      <dgm:t>
        <a:bodyPr/>
        <a:lstStyle/>
        <a:p>
          <a:endParaRPr lang="ru-RU"/>
        </a:p>
      </dgm:t>
    </dgm:pt>
    <dgm:pt modelId="{2F183DF8-3BC7-48C3-B344-1B6C0119EDE1}">
      <dgm:prSet custT="1"/>
      <dgm:spPr/>
      <dgm:t>
        <a:bodyPr/>
        <a:lstStyle/>
        <a:p>
          <a:r>
            <a:rPr lang="ru-RU" sz="1200" dirty="0" smtClean="0"/>
            <a:t>Паспорта муниципальных  программ</a:t>
          </a:r>
          <a:endParaRPr lang="ru-RU" sz="1200" dirty="0"/>
        </a:p>
      </dgm:t>
    </dgm:pt>
    <dgm:pt modelId="{51BB3982-5BA6-4120-A322-46B8B1998B01}" type="parTrans" cxnId="{F2C118ED-C17E-4308-87E1-949AADEF439F}">
      <dgm:prSet/>
      <dgm:spPr/>
      <dgm:t>
        <a:bodyPr/>
        <a:lstStyle/>
        <a:p>
          <a:endParaRPr lang="ru-RU"/>
        </a:p>
      </dgm:t>
    </dgm:pt>
    <dgm:pt modelId="{02852807-4DFF-4151-B2F4-54B449F01C5F}" type="sibTrans" cxnId="{F2C118ED-C17E-4308-87E1-949AADEF439F}">
      <dgm:prSet/>
      <dgm:spPr/>
      <dgm:t>
        <a:bodyPr/>
        <a:lstStyle/>
        <a:p>
          <a:endParaRPr lang="ru-RU"/>
        </a:p>
      </dgm:t>
    </dgm:pt>
    <dgm:pt modelId="{61F65F18-422D-4557-891C-AA0DCC9CB744}">
      <dgm:prSet custT="1"/>
      <dgm:spPr/>
      <dgm:t>
        <a:bodyPr/>
        <a:lstStyle/>
        <a:p>
          <a:r>
            <a:rPr lang="ru-RU" sz="1100" dirty="0" smtClean="0"/>
            <a:t>Проект бюджета муниципального образования, материалы по формированию бюджета</a:t>
          </a:r>
          <a:endParaRPr lang="ru-RU" sz="1100" dirty="0"/>
        </a:p>
      </dgm:t>
    </dgm:pt>
    <dgm:pt modelId="{E5A8A478-6B01-49AB-85DC-9C46CEBE0BEE}" type="parTrans" cxnId="{7D28C8D5-0197-4A85-B8A2-B03162691B01}">
      <dgm:prSet/>
      <dgm:spPr/>
      <dgm:t>
        <a:bodyPr/>
        <a:lstStyle/>
        <a:p>
          <a:endParaRPr lang="ru-RU"/>
        </a:p>
      </dgm:t>
    </dgm:pt>
    <dgm:pt modelId="{C8BAF44B-58AB-426D-9B7E-384B299A5EE7}" type="sibTrans" cxnId="{7D28C8D5-0197-4A85-B8A2-B03162691B01}">
      <dgm:prSet/>
      <dgm:spPr/>
      <dgm:t>
        <a:bodyPr/>
        <a:lstStyle/>
        <a:p>
          <a:endParaRPr lang="ru-RU"/>
        </a:p>
      </dgm:t>
    </dgm:pt>
    <dgm:pt modelId="{F9F26317-1C0F-4A97-85F1-A4E91430FA71}">
      <dgm:prSet/>
      <dgm:spPr/>
      <dgm:t>
        <a:bodyPr/>
        <a:lstStyle/>
        <a:p>
          <a:r>
            <a:rPr lang="ru-RU" dirty="0" smtClean="0"/>
            <a:t>Порядок </a:t>
          </a:r>
          <a:r>
            <a:rPr lang="ru-RU" dirty="0" smtClean="0"/>
            <a:t> составления проекта бюджета</a:t>
          </a:r>
          <a:endParaRPr lang="ru-RU" dirty="0"/>
        </a:p>
      </dgm:t>
    </dgm:pt>
    <dgm:pt modelId="{3B1630B5-DA3B-4985-89F6-B8CDF5EB1646}" type="parTrans" cxnId="{773B4248-118A-4EF9-8959-4FF525979195}">
      <dgm:prSet/>
      <dgm:spPr/>
      <dgm:t>
        <a:bodyPr/>
        <a:lstStyle/>
        <a:p>
          <a:endParaRPr lang="ru-RU"/>
        </a:p>
      </dgm:t>
    </dgm:pt>
    <dgm:pt modelId="{45D5E92C-1B1D-47EF-B7D3-5DC18AE97F1A}" type="sibTrans" cxnId="{773B4248-118A-4EF9-8959-4FF525979195}">
      <dgm:prSet/>
      <dgm:spPr/>
      <dgm:t>
        <a:bodyPr/>
        <a:lstStyle/>
        <a:p>
          <a:endParaRPr lang="ru-RU"/>
        </a:p>
      </dgm:t>
    </dgm:pt>
    <dgm:pt modelId="{1E4F8A01-75E0-4C2A-8EF0-B3553CD5E9E5}">
      <dgm:prSet/>
      <dgm:spPr/>
      <dgm:t>
        <a:bodyPr/>
        <a:lstStyle/>
        <a:p>
          <a:r>
            <a:rPr lang="ru-RU" dirty="0" smtClean="0"/>
            <a:t>Основные  характеристики  консолидированного бюджета Назаровского района</a:t>
          </a:r>
          <a:endParaRPr lang="ru-RU" dirty="0"/>
        </a:p>
      </dgm:t>
    </dgm:pt>
    <dgm:pt modelId="{87D92908-AAC2-40B1-988E-BC2CC0165243}" type="parTrans" cxnId="{BBD5939F-905D-42D0-85AF-DA75B5189B7F}">
      <dgm:prSet/>
      <dgm:spPr/>
      <dgm:t>
        <a:bodyPr/>
        <a:lstStyle/>
        <a:p>
          <a:endParaRPr lang="ru-RU"/>
        </a:p>
      </dgm:t>
    </dgm:pt>
    <dgm:pt modelId="{A43643FC-CAEE-4E62-B7B0-D23493356196}" type="sibTrans" cxnId="{BBD5939F-905D-42D0-85AF-DA75B5189B7F}">
      <dgm:prSet/>
      <dgm:spPr/>
      <dgm:t>
        <a:bodyPr/>
        <a:lstStyle/>
        <a:p>
          <a:endParaRPr lang="ru-RU"/>
        </a:p>
      </dgm:t>
    </dgm:pt>
    <dgm:pt modelId="{2377E111-5F52-4F3C-B0EF-96275E2CC6C1}">
      <dgm:prSet/>
      <dgm:spPr/>
      <dgm:t>
        <a:bodyPr/>
        <a:lstStyle/>
        <a:p>
          <a:r>
            <a:rPr lang="ru-RU" dirty="0" smtClean="0"/>
            <a:t>Мониторинг  паспортов муниципальных программ</a:t>
          </a:r>
          <a:endParaRPr lang="ru-RU" dirty="0"/>
        </a:p>
      </dgm:t>
    </dgm:pt>
    <dgm:pt modelId="{D13B9506-18F0-463C-97AB-C0DF8CAEFB39}" type="parTrans" cxnId="{B21E6B9A-7F9E-4B91-821D-17854A4FF6A1}">
      <dgm:prSet/>
      <dgm:spPr/>
      <dgm:t>
        <a:bodyPr/>
        <a:lstStyle/>
        <a:p>
          <a:endParaRPr lang="ru-RU"/>
        </a:p>
      </dgm:t>
    </dgm:pt>
    <dgm:pt modelId="{AB83063C-2431-453B-A913-32F89A4F106B}" type="sibTrans" cxnId="{B21E6B9A-7F9E-4B91-821D-17854A4FF6A1}">
      <dgm:prSet/>
      <dgm:spPr/>
      <dgm:t>
        <a:bodyPr/>
        <a:lstStyle/>
        <a:p>
          <a:endParaRPr lang="ru-RU"/>
        </a:p>
      </dgm:t>
    </dgm:pt>
    <dgm:pt modelId="{BD90FAAF-D942-4249-A669-2D7CF3681F39}" type="pres">
      <dgm:prSet presAssocID="{987654D9-2ABE-4A5F-82EC-0BBA84BF3F6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ABA1D7-7851-4030-8D52-19CBAAFB699D}" type="pres">
      <dgm:prSet presAssocID="{545307A2-C402-4872-A024-BDA6ADF2045A}" presName="root" presStyleCnt="0"/>
      <dgm:spPr/>
    </dgm:pt>
    <dgm:pt modelId="{73582CAC-91A8-4D15-A7DF-61C8E8EB02F8}" type="pres">
      <dgm:prSet presAssocID="{545307A2-C402-4872-A024-BDA6ADF2045A}" presName="rootComposite" presStyleCnt="0"/>
      <dgm:spPr/>
    </dgm:pt>
    <dgm:pt modelId="{1F9C237A-524C-4947-8E4E-4BD3BAFBEDF5}" type="pres">
      <dgm:prSet presAssocID="{545307A2-C402-4872-A024-BDA6ADF2045A}" presName="rootText" presStyleLbl="node1" presStyleIdx="0" presStyleCnt="4" custScaleY="151370"/>
      <dgm:spPr/>
      <dgm:t>
        <a:bodyPr/>
        <a:lstStyle/>
        <a:p>
          <a:endParaRPr lang="ru-RU"/>
        </a:p>
      </dgm:t>
    </dgm:pt>
    <dgm:pt modelId="{1A738469-710F-4C6D-8652-7A395A0DF95F}" type="pres">
      <dgm:prSet presAssocID="{545307A2-C402-4872-A024-BDA6ADF2045A}" presName="rootConnector" presStyleLbl="node1" presStyleIdx="0" presStyleCnt="4"/>
      <dgm:spPr/>
      <dgm:t>
        <a:bodyPr/>
        <a:lstStyle/>
        <a:p>
          <a:endParaRPr lang="ru-RU"/>
        </a:p>
      </dgm:t>
    </dgm:pt>
    <dgm:pt modelId="{1CAF3F61-2DF9-4269-B93C-3D35395228E3}" type="pres">
      <dgm:prSet presAssocID="{545307A2-C402-4872-A024-BDA6ADF2045A}" presName="childShape" presStyleCnt="0"/>
      <dgm:spPr/>
    </dgm:pt>
    <dgm:pt modelId="{DE36526C-86E0-4C32-AFFE-01B5CFD374FA}" type="pres">
      <dgm:prSet presAssocID="{A0329358-9038-4DC5-87AC-7F8D9BA2AEDF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49355683-058B-44DD-B035-0857F6737766}" type="pres">
      <dgm:prSet presAssocID="{F9558F39-3BA5-4EF1-A2F0-DEB111CD7B0A}" presName="childText" presStyleLbl="bgAcc1" presStyleIdx="0" presStyleCnt="12" custLinFactNeighborX="2894" custLinFactNeighborY="-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FE11D-7817-472B-9CFD-99EE1CB17A68}" type="pres">
      <dgm:prSet presAssocID="{EE283E0B-0D86-47E9-9CD1-4C82A4652878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F688FC90-8DA9-489C-BFF1-38FCD2C8CC49}" type="pres">
      <dgm:prSet presAssocID="{FE7D9FE1-39AD-4E81-940B-96C9F2D273B9}" presName="childText" presStyleLbl="bgAcc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781CD-A044-4234-8482-09E657D441D3}" type="pres">
      <dgm:prSet presAssocID="{3B1630B5-DA3B-4985-89F6-B8CDF5EB1646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259D0D45-2DE7-4014-A01E-F9BF257E06DB}" type="pres">
      <dgm:prSet presAssocID="{F9F26317-1C0F-4A97-85F1-A4E91430FA71}" presName="childText" presStyleLbl="bgAcc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77FB4-20B8-4D4F-BC5E-7945ABF94304}" type="pres">
      <dgm:prSet presAssocID="{A11C41CE-EC1F-4B6F-BBE3-A9CCED57CA15}" presName="root" presStyleCnt="0"/>
      <dgm:spPr/>
    </dgm:pt>
    <dgm:pt modelId="{9A169F39-58D6-4D77-8F41-D89FCF8B0278}" type="pres">
      <dgm:prSet presAssocID="{A11C41CE-EC1F-4B6F-BBE3-A9CCED57CA15}" presName="rootComposite" presStyleCnt="0"/>
      <dgm:spPr/>
    </dgm:pt>
    <dgm:pt modelId="{5CD1515C-A637-4552-9EAA-AA94772AB60D}" type="pres">
      <dgm:prSet presAssocID="{A11C41CE-EC1F-4B6F-BBE3-A9CCED57CA15}" presName="rootText" presStyleLbl="node1" presStyleIdx="1" presStyleCnt="4" custScaleY="152089"/>
      <dgm:spPr/>
      <dgm:t>
        <a:bodyPr/>
        <a:lstStyle/>
        <a:p>
          <a:endParaRPr lang="ru-RU"/>
        </a:p>
      </dgm:t>
    </dgm:pt>
    <dgm:pt modelId="{F4DB7925-ECCB-4CAD-BE93-A92DB7023168}" type="pres">
      <dgm:prSet presAssocID="{A11C41CE-EC1F-4B6F-BBE3-A9CCED57CA15}" presName="rootConnector" presStyleLbl="node1" presStyleIdx="1" presStyleCnt="4"/>
      <dgm:spPr/>
      <dgm:t>
        <a:bodyPr/>
        <a:lstStyle/>
        <a:p>
          <a:endParaRPr lang="ru-RU"/>
        </a:p>
      </dgm:t>
    </dgm:pt>
    <dgm:pt modelId="{F94C511E-6114-4377-8471-4812B10785A5}" type="pres">
      <dgm:prSet presAssocID="{A11C41CE-EC1F-4B6F-BBE3-A9CCED57CA15}" presName="childShape" presStyleCnt="0"/>
      <dgm:spPr/>
    </dgm:pt>
    <dgm:pt modelId="{60BAA006-5D19-4EDC-A073-F8D1C34F1AE7}" type="pres">
      <dgm:prSet presAssocID="{51BB3982-5BA6-4120-A322-46B8B1998B01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1CA208D9-02C9-4229-977D-77C7160F655F}" type="pres">
      <dgm:prSet presAssocID="{2F183DF8-3BC7-48C3-B344-1B6C0119EDE1}" presName="childText" presStyleLbl="bgAcc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A356E-A9EE-430C-978A-5A86D484F33B}" type="pres">
      <dgm:prSet presAssocID="{E5A8A478-6B01-49AB-85DC-9C46CEBE0BEE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8A7DB9C5-4162-4272-8143-B26BAC11DD1C}" type="pres">
      <dgm:prSet presAssocID="{61F65F18-422D-4557-891C-AA0DCC9CB744}" presName="childText" presStyleLbl="bgAcc1" presStyleIdx="4" presStyleCnt="12" custLinFactNeighborX="2953" custLinFactNeighborY="-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C9926-340F-49F0-A995-88F179DD11CA}" type="pres">
      <dgm:prSet presAssocID="{87D92908-AAC2-40B1-988E-BC2CC0165243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4D381FD3-28CE-452D-B501-7915673F4577}" type="pres">
      <dgm:prSet presAssocID="{1E4F8A01-75E0-4C2A-8EF0-B3553CD5E9E5}" presName="childText" presStyleLbl="bgAcc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6F7DE-E2D3-4534-B239-EA59DAF38485}" type="pres">
      <dgm:prSet presAssocID="{F2FE0B23-CBD1-4ADA-AD26-AAD325CF0DEB}" presName="root" presStyleCnt="0"/>
      <dgm:spPr/>
    </dgm:pt>
    <dgm:pt modelId="{2E56DB96-F753-4280-B5C5-7A77B253C9D7}" type="pres">
      <dgm:prSet presAssocID="{F2FE0B23-CBD1-4ADA-AD26-AAD325CF0DEB}" presName="rootComposite" presStyleCnt="0"/>
      <dgm:spPr/>
    </dgm:pt>
    <dgm:pt modelId="{59C74978-4B78-4E56-9ECA-840FCADE10A9}" type="pres">
      <dgm:prSet presAssocID="{F2FE0B23-CBD1-4ADA-AD26-AAD325CF0DEB}" presName="rootText" presStyleLbl="node1" presStyleIdx="2" presStyleCnt="4" custScaleY="153506" custLinFactNeighborX="2870" custLinFactNeighborY="-349"/>
      <dgm:spPr/>
      <dgm:t>
        <a:bodyPr/>
        <a:lstStyle/>
        <a:p>
          <a:endParaRPr lang="ru-RU"/>
        </a:p>
      </dgm:t>
    </dgm:pt>
    <dgm:pt modelId="{96388220-F119-43FF-8421-A63A3E96BC86}" type="pres">
      <dgm:prSet presAssocID="{F2FE0B23-CBD1-4ADA-AD26-AAD325CF0DEB}" presName="rootConnector" presStyleLbl="node1" presStyleIdx="2" presStyleCnt="4"/>
      <dgm:spPr/>
      <dgm:t>
        <a:bodyPr/>
        <a:lstStyle/>
        <a:p>
          <a:endParaRPr lang="ru-RU"/>
        </a:p>
      </dgm:t>
    </dgm:pt>
    <dgm:pt modelId="{386258BF-67F0-4BC5-81C9-DFEB96385203}" type="pres">
      <dgm:prSet presAssocID="{F2FE0B23-CBD1-4ADA-AD26-AAD325CF0DEB}" presName="childShape" presStyleCnt="0"/>
      <dgm:spPr/>
    </dgm:pt>
    <dgm:pt modelId="{1FF0B91D-0310-46C1-81AB-B397C731382D}" type="pres">
      <dgm:prSet presAssocID="{9C4C2E13-B4FE-41D6-B208-9BC4DFC970C9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6A502DE7-F0A1-4333-89AA-3D23BE7FADAE}" type="pres">
      <dgm:prSet presAssocID="{5D6DE761-95D0-484E-B3AE-C5836510738B}" presName="childText" presStyleLbl="bgAcc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D2D77-A54F-4933-B88A-1421101E4B12}" type="pres">
      <dgm:prSet presAssocID="{5F1CFA22-32FA-411F-BE79-85AEA8BF8680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86C4D886-C698-4220-A4FE-1D36F907D7B4}" type="pres">
      <dgm:prSet presAssocID="{63A68661-A9EC-4A04-9D83-8782B675D1F6}" presName="childText" presStyleLbl="bgAcc1" presStyleIdx="7" presStyleCnt="12" custScaleX="100000" custScaleY="123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96E03-3D44-4AD5-8746-EC732FB08BCB}" type="pres">
      <dgm:prSet presAssocID="{25036A05-53E9-46CC-9600-701B88666230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ACCD51C0-1DB5-4FFA-98EF-DB2316EB674D}" type="pres">
      <dgm:prSet presAssocID="{A618801F-F31B-47C2-B4F7-3278D3583F3B}" presName="childText" presStyleLbl="bgAcc1" presStyleIdx="8" presStyleCnt="12" custScaleY="103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DAFD4-5D01-4C86-AF9E-8E8197E69E75}" type="pres">
      <dgm:prSet presAssocID="{9654CA03-0F3D-45CA-82C4-BB16A3618B74}" presName="root" presStyleCnt="0"/>
      <dgm:spPr/>
    </dgm:pt>
    <dgm:pt modelId="{41600F2E-671A-428C-9B52-E7D67CA9A7BE}" type="pres">
      <dgm:prSet presAssocID="{9654CA03-0F3D-45CA-82C4-BB16A3618B74}" presName="rootComposite" presStyleCnt="0"/>
      <dgm:spPr/>
    </dgm:pt>
    <dgm:pt modelId="{2A34AF96-69F0-4D64-BB7E-B989392A000C}" type="pres">
      <dgm:prSet presAssocID="{9654CA03-0F3D-45CA-82C4-BB16A3618B74}" presName="rootText" presStyleLbl="node1" presStyleIdx="3" presStyleCnt="4" custScaleY="122714"/>
      <dgm:spPr/>
      <dgm:t>
        <a:bodyPr/>
        <a:lstStyle/>
        <a:p>
          <a:endParaRPr lang="ru-RU"/>
        </a:p>
      </dgm:t>
    </dgm:pt>
    <dgm:pt modelId="{20DEFE36-37DF-4882-A171-F80D85EED080}" type="pres">
      <dgm:prSet presAssocID="{9654CA03-0F3D-45CA-82C4-BB16A3618B74}" presName="rootConnector" presStyleLbl="node1" presStyleIdx="3" presStyleCnt="4"/>
      <dgm:spPr/>
      <dgm:t>
        <a:bodyPr/>
        <a:lstStyle/>
        <a:p>
          <a:endParaRPr lang="ru-RU"/>
        </a:p>
      </dgm:t>
    </dgm:pt>
    <dgm:pt modelId="{EDA5B346-8779-40E6-9AED-2A41F7AE3E1C}" type="pres">
      <dgm:prSet presAssocID="{9654CA03-0F3D-45CA-82C4-BB16A3618B74}" presName="childShape" presStyleCnt="0"/>
      <dgm:spPr/>
    </dgm:pt>
    <dgm:pt modelId="{7E9F4662-2752-46A7-BC2B-795F69B56A6F}" type="pres">
      <dgm:prSet presAssocID="{0D0A0E9D-CCEF-475A-9348-DB133DB73105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1173932B-70D7-4FE6-8531-329B08CBAE1D}" type="pres">
      <dgm:prSet presAssocID="{662DA6B8-7681-41BD-BD43-CF50E3341EA8}" presName="childText" presStyleLbl="bgAcc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5FBC1-5131-44ED-B53B-A62EA796D9A5}" type="pres">
      <dgm:prSet presAssocID="{32C0F382-CFA4-4712-8AE3-E003562DBF5A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DC37BA02-939E-48F2-93DE-36B999042714}" type="pres">
      <dgm:prSet presAssocID="{EEE58E64-EE79-4D5B-B87A-688F1F3AE12B}" presName="childText" presStyleLbl="bgAcc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310FC-074A-4112-8E5C-B764C6809F51}" type="pres">
      <dgm:prSet presAssocID="{D13B9506-18F0-463C-97AB-C0DF8CAEFB39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7C1A3A91-91E0-46C7-8111-7AB1CD0FD2F2}" type="pres">
      <dgm:prSet presAssocID="{2377E111-5F52-4F3C-B0EF-96275E2CC6C1}" presName="childText" presStyleLbl="bgAcc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1E6B9A-7F9E-4B91-821D-17854A4FF6A1}" srcId="{9654CA03-0F3D-45CA-82C4-BB16A3618B74}" destId="{2377E111-5F52-4F3C-B0EF-96275E2CC6C1}" srcOrd="2" destOrd="0" parTransId="{D13B9506-18F0-463C-97AB-C0DF8CAEFB39}" sibTransId="{AB83063C-2431-453B-A913-32F89A4F106B}"/>
    <dgm:cxn modelId="{D75D2C40-1E35-489C-A875-07429AD96284}" srcId="{9654CA03-0F3D-45CA-82C4-BB16A3618B74}" destId="{EEE58E64-EE79-4D5B-B87A-688F1F3AE12B}" srcOrd="1" destOrd="0" parTransId="{32C0F382-CFA4-4712-8AE3-E003562DBF5A}" sibTransId="{54D01FBB-82AC-47BC-B326-8F37E7ABCEB7}"/>
    <dgm:cxn modelId="{5AAED0A2-D9D5-42B3-A44C-F0BAB50B6A7E}" type="presOf" srcId="{E5A8A478-6B01-49AB-85DC-9C46CEBE0BEE}" destId="{942A356E-A9EE-430C-978A-5A86D484F33B}" srcOrd="0" destOrd="0" presId="urn:microsoft.com/office/officeart/2005/8/layout/hierarchy3"/>
    <dgm:cxn modelId="{B126E29B-9389-4E03-BCC6-97977AFCB44B}" type="presOf" srcId="{EE283E0B-0D86-47E9-9CD1-4C82A4652878}" destId="{95FFE11D-7817-472B-9CFD-99EE1CB17A68}" srcOrd="0" destOrd="0" presId="urn:microsoft.com/office/officeart/2005/8/layout/hierarchy3"/>
    <dgm:cxn modelId="{45AF6211-EAD4-41AC-887C-4BDE9AEE8E29}" type="presOf" srcId="{A11C41CE-EC1F-4B6F-BBE3-A9CCED57CA15}" destId="{5CD1515C-A637-4552-9EAA-AA94772AB60D}" srcOrd="0" destOrd="0" presId="urn:microsoft.com/office/officeart/2005/8/layout/hierarchy3"/>
    <dgm:cxn modelId="{5FE2E2FA-558D-4F6D-A7D1-0E6C60C1C5A6}" type="presOf" srcId="{545307A2-C402-4872-A024-BDA6ADF2045A}" destId="{1A738469-710F-4C6D-8652-7A395A0DF95F}" srcOrd="1" destOrd="0" presId="urn:microsoft.com/office/officeart/2005/8/layout/hierarchy3"/>
    <dgm:cxn modelId="{5A35B62C-313D-44A6-8424-2B2EA3AF1BDA}" srcId="{545307A2-C402-4872-A024-BDA6ADF2045A}" destId="{F9558F39-3BA5-4EF1-A2F0-DEB111CD7B0A}" srcOrd="0" destOrd="0" parTransId="{A0329358-9038-4DC5-87AC-7F8D9BA2AEDF}" sibTransId="{476D5F5D-11C8-45E8-8288-A015FE398F73}"/>
    <dgm:cxn modelId="{A03C258E-0A59-47F1-9601-582E0CCEE07D}" type="presOf" srcId="{EEE58E64-EE79-4D5B-B87A-688F1F3AE12B}" destId="{DC37BA02-939E-48F2-93DE-36B999042714}" srcOrd="0" destOrd="0" presId="urn:microsoft.com/office/officeart/2005/8/layout/hierarchy3"/>
    <dgm:cxn modelId="{BBB9A529-FE8D-457E-A2AF-F206E8690862}" type="presOf" srcId="{2377E111-5F52-4F3C-B0EF-96275E2CC6C1}" destId="{7C1A3A91-91E0-46C7-8111-7AB1CD0FD2F2}" srcOrd="0" destOrd="0" presId="urn:microsoft.com/office/officeart/2005/8/layout/hierarchy3"/>
    <dgm:cxn modelId="{B8BBF320-711F-4C9D-815D-1D6FBB742D23}" type="presOf" srcId="{1E4F8A01-75E0-4C2A-8EF0-B3553CD5E9E5}" destId="{4D381FD3-28CE-452D-B501-7915673F4577}" srcOrd="0" destOrd="0" presId="urn:microsoft.com/office/officeart/2005/8/layout/hierarchy3"/>
    <dgm:cxn modelId="{A961D3D8-EF8E-47D6-BCBB-2E75AD777DA5}" type="presOf" srcId="{545307A2-C402-4872-A024-BDA6ADF2045A}" destId="{1F9C237A-524C-4947-8E4E-4BD3BAFBEDF5}" srcOrd="0" destOrd="0" presId="urn:microsoft.com/office/officeart/2005/8/layout/hierarchy3"/>
    <dgm:cxn modelId="{193E6993-991E-4275-8B68-81D09F15671B}" srcId="{9654CA03-0F3D-45CA-82C4-BB16A3618B74}" destId="{662DA6B8-7681-41BD-BD43-CF50E3341EA8}" srcOrd="0" destOrd="0" parTransId="{0D0A0E9D-CCEF-475A-9348-DB133DB73105}" sibTransId="{8A607B99-F667-47C8-9D4C-99BA543C2426}"/>
    <dgm:cxn modelId="{9E3AB063-DB46-47BC-A75D-4429E903461D}" type="presOf" srcId="{3B1630B5-DA3B-4985-89F6-B8CDF5EB1646}" destId="{7BA781CD-A044-4234-8482-09E657D441D3}" srcOrd="0" destOrd="0" presId="urn:microsoft.com/office/officeart/2005/8/layout/hierarchy3"/>
    <dgm:cxn modelId="{9AA5BF6E-7A86-4C61-8AFC-063D144C5217}" type="presOf" srcId="{A618801F-F31B-47C2-B4F7-3278D3583F3B}" destId="{ACCD51C0-1DB5-4FFA-98EF-DB2316EB674D}" srcOrd="0" destOrd="0" presId="urn:microsoft.com/office/officeart/2005/8/layout/hierarchy3"/>
    <dgm:cxn modelId="{D0605614-7FF5-4524-93D2-A55B2DB105A9}" type="presOf" srcId="{9654CA03-0F3D-45CA-82C4-BB16A3618B74}" destId="{2A34AF96-69F0-4D64-BB7E-B989392A000C}" srcOrd="0" destOrd="0" presId="urn:microsoft.com/office/officeart/2005/8/layout/hierarchy3"/>
    <dgm:cxn modelId="{60BCC212-75BE-41AA-B526-0C8B1EB9D3D6}" type="presOf" srcId="{51BB3982-5BA6-4120-A322-46B8B1998B01}" destId="{60BAA006-5D19-4EDC-A073-F8D1C34F1AE7}" srcOrd="0" destOrd="0" presId="urn:microsoft.com/office/officeart/2005/8/layout/hierarchy3"/>
    <dgm:cxn modelId="{6AECC7BC-BAB2-4639-B1BA-B7D103F0A63D}" type="presOf" srcId="{D13B9506-18F0-463C-97AB-C0DF8CAEFB39}" destId="{999310FC-074A-4112-8E5C-B764C6809F51}" srcOrd="0" destOrd="0" presId="urn:microsoft.com/office/officeart/2005/8/layout/hierarchy3"/>
    <dgm:cxn modelId="{D53DA97D-C1F8-4678-9136-816527FD6012}" type="presOf" srcId="{63A68661-A9EC-4A04-9D83-8782B675D1F6}" destId="{86C4D886-C698-4220-A4FE-1D36F907D7B4}" srcOrd="0" destOrd="0" presId="urn:microsoft.com/office/officeart/2005/8/layout/hierarchy3"/>
    <dgm:cxn modelId="{E8751617-51B4-4862-B84F-5E3DD78D834D}" type="presOf" srcId="{F2FE0B23-CBD1-4ADA-AD26-AAD325CF0DEB}" destId="{96388220-F119-43FF-8421-A63A3E96BC86}" srcOrd="1" destOrd="0" presId="urn:microsoft.com/office/officeart/2005/8/layout/hierarchy3"/>
    <dgm:cxn modelId="{B2B24947-B2D4-434F-8398-BA73D733052E}" type="presOf" srcId="{F2FE0B23-CBD1-4ADA-AD26-AAD325CF0DEB}" destId="{59C74978-4B78-4E56-9ECA-840FCADE10A9}" srcOrd="0" destOrd="0" presId="urn:microsoft.com/office/officeart/2005/8/layout/hierarchy3"/>
    <dgm:cxn modelId="{1FB61B6E-F367-4D58-B6B8-552A1D3168FA}" srcId="{987654D9-2ABE-4A5F-82EC-0BBA84BF3F66}" destId="{F2FE0B23-CBD1-4ADA-AD26-AAD325CF0DEB}" srcOrd="2" destOrd="0" parTransId="{65A6584F-1FC9-4169-AB6F-3F9962E544A2}" sibTransId="{433EF620-7657-4BE7-BD8C-4F19CDEF6146}"/>
    <dgm:cxn modelId="{A21DCB14-3D70-4AE1-A528-5EA426AE3A0B}" type="presOf" srcId="{662DA6B8-7681-41BD-BD43-CF50E3341EA8}" destId="{1173932B-70D7-4FE6-8531-329B08CBAE1D}" srcOrd="0" destOrd="0" presId="urn:microsoft.com/office/officeart/2005/8/layout/hierarchy3"/>
    <dgm:cxn modelId="{10746574-F3F4-4E6A-BDBE-4CC92E57D40A}" type="presOf" srcId="{A0329358-9038-4DC5-87AC-7F8D9BA2AEDF}" destId="{DE36526C-86E0-4C32-AFFE-01B5CFD374FA}" srcOrd="0" destOrd="0" presId="urn:microsoft.com/office/officeart/2005/8/layout/hierarchy3"/>
    <dgm:cxn modelId="{42FD49F3-389C-4413-A264-61A23A11A957}" type="presOf" srcId="{87D92908-AAC2-40B1-988E-BC2CC0165243}" destId="{C09C9926-340F-49F0-A995-88F179DD11CA}" srcOrd="0" destOrd="0" presId="urn:microsoft.com/office/officeart/2005/8/layout/hierarchy3"/>
    <dgm:cxn modelId="{01522A12-FBBB-40C6-A9E3-0D4F655E91FF}" type="presOf" srcId="{FE7D9FE1-39AD-4E81-940B-96C9F2D273B9}" destId="{F688FC90-8DA9-489C-BFF1-38FCD2C8CC49}" srcOrd="0" destOrd="0" presId="urn:microsoft.com/office/officeart/2005/8/layout/hierarchy3"/>
    <dgm:cxn modelId="{17AC237E-5692-43B7-8161-302F1D97DFE6}" type="presOf" srcId="{9C4C2E13-B4FE-41D6-B208-9BC4DFC970C9}" destId="{1FF0B91D-0310-46C1-81AB-B397C731382D}" srcOrd="0" destOrd="0" presId="urn:microsoft.com/office/officeart/2005/8/layout/hierarchy3"/>
    <dgm:cxn modelId="{6FD33572-5FB0-426E-A72A-8115B1A6BC54}" srcId="{F2FE0B23-CBD1-4ADA-AD26-AAD325CF0DEB}" destId="{63A68661-A9EC-4A04-9D83-8782B675D1F6}" srcOrd="1" destOrd="0" parTransId="{5F1CFA22-32FA-411F-BE79-85AEA8BF8680}" sibTransId="{C58B9AC4-6422-4330-8249-ADCF705189B2}"/>
    <dgm:cxn modelId="{0E44E5FD-A291-4019-9499-DB6F98C8619D}" srcId="{545307A2-C402-4872-A024-BDA6ADF2045A}" destId="{FE7D9FE1-39AD-4E81-940B-96C9F2D273B9}" srcOrd="1" destOrd="0" parTransId="{EE283E0B-0D86-47E9-9CD1-4C82A4652878}" sibTransId="{E7682A8D-F511-4DD8-BEEA-026C80DDAF03}"/>
    <dgm:cxn modelId="{BBD5939F-905D-42D0-85AF-DA75B5189B7F}" srcId="{A11C41CE-EC1F-4B6F-BBE3-A9CCED57CA15}" destId="{1E4F8A01-75E0-4C2A-8EF0-B3553CD5E9E5}" srcOrd="2" destOrd="0" parTransId="{87D92908-AAC2-40B1-988E-BC2CC0165243}" sibTransId="{A43643FC-CAEE-4E62-B7B0-D23493356196}"/>
    <dgm:cxn modelId="{31C4BD08-D13E-4062-892B-4B9A2DA872BE}" type="presOf" srcId="{5D6DE761-95D0-484E-B3AE-C5836510738B}" destId="{6A502DE7-F0A1-4333-89AA-3D23BE7FADAE}" srcOrd="0" destOrd="0" presId="urn:microsoft.com/office/officeart/2005/8/layout/hierarchy3"/>
    <dgm:cxn modelId="{F2C118ED-C17E-4308-87E1-949AADEF439F}" srcId="{A11C41CE-EC1F-4B6F-BBE3-A9CCED57CA15}" destId="{2F183DF8-3BC7-48C3-B344-1B6C0119EDE1}" srcOrd="0" destOrd="0" parTransId="{51BB3982-5BA6-4120-A322-46B8B1998B01}" sibTransId="{02852807-4DFF-4151-B2F4-54B449F01C5F}"/>
    <dgm:cxn modelId="{B9E75E77-84CC-44C6-AA66-129CD39D4FA5}" type="presOf" srcId="{2F183DF8-3BC7-48C3-B344-1B6C0119EDE1}" destId="{1CA208D9-02C9-4229-977D-77C7160F655F}" srcOrd="0" destOrd="0" presId="urn:microsoft.com/office/officeart/2005/8/layout/hierarchy3"/>
    <dgm:cxn modelId="{956AC661-52A6-4FE6-98D7-3847ABEDBD21}" srcId="{987654D9-2ABE-4A5F-82EC-0BBA84BF3F66}" destId="{A11C41CE-EC1F-4B6F-BBE3-A9CCED57CA15}" srcOrd="1" destOrd="0" parTransId="{935FABCD-388A-4E04-8F44-055D5F43EC01}" sibTransId="{9132664D-12AB-4CD7-AEBB-8844987F2436}"/>
    <dgm:cxn modelId="{1D1E1544-C3A2-48D8-B17E-E162AF97482B}" type="presOf" srcId="{F9558F39-3BA5-4EF1-A2F0-DEB111CD7B0A}" destId="{49355683-058B-44DD-B035-0857F6737766}" srcOrd="0" destOrd="0" presId="urn:microsoft.com/office/officeart/2005/8/layout/hierarchy3"/>
    <dgm:cxn modelId="{F31814E2-8B9F-424F-B1D3-9B3491D609CA}" type="presOf" srcId="{F9F26317-1C0F-4A97-85F1-A4E91430FA71}" destId="{259D0D45-2DE7-4014-A01E-F9BF257E06DB}" srcOrd="0" destOrd="0" presId="urn:microsoft.com/office/officeart/2005/8/layout/hierarchy3"/>
    <dgm:cxn modelId="{8C7DD710-85B8-4BDF-8143-5A1780D10A5D}" type="presOf" srcId="{25036A05-53E9-46CC-9600-701B88666230}" destId="{CF896E03-3D44-4AD5-8746-EC732FB08BCB}" srcOrd="0" destOrd="0" presId="urn:microsoft.com/office/officeart/2005/8/layout/hierarchy3"/>
    <dgm:cxn modelId="{E7017972-EA8E-495E-8338-58512BA2651F}" type="presOf" srcId="{987654D9-2ABE-4A5F-82EC-0BBA84BF3F66}" destId="{BD90FAAF-D942-4249-A669-2D7CF3681F39}" srcOrd="0" destOrd="0" presId="urn:microsoft.com/office/officeart/2005/8/layout/hierarchy3"/>
    <dgm:cxn modelId="{57A03C46-ED1F-49E2-AB83-EC32CDDA4B83}" type="presOf" srcId="{32C0F382-CFA4-4712-8AE3-E003562DBF5A}" destId="{AE55FBC1-5131-44ED-B53B-A62EA796D9A5}" srcOrd="0" destOrd="0" presId="urn:microsoft.com/office/officeart/2005/8/layout/hierarchy3"/>
    <dgm:cxn modelId="{773B4248-118A-4EF9-8959-4FF525979195}" srcId="{545307A2-C402-4872-A024-BDA6ADF2045A}" destId="{F9F26317-1C0F-4A97-85F1-A4E91430FA71}" srcOrd="2" destOrd="0" parTransId="{3B1630B5-DA3B-4985-89F6-B8CDF5EB1646}" sibTransId="{45D5E92C-1B1D-47EF-B7D3-5DC18AE97F1A}"/>
    <dgm:cxn modelId="{FDFF07FC-1CB9-4F50-AF10-476CAC441360}" srcId="{F2FE0B23-CBD1-4ADA-AD26-AAD325CF0DEB}" destId="{A618801F-F31B-47C2-B4F7-3278D3583F3B}" srcOrd="2" destOrd="0" parTransId="{25036A05-53E9-46CC-9600-701B88666230}" sibTransId="{FDBDD21F-3E73-4080-BABA-112716516B4B}"/>
    <dgm:cxn modelId="{DC793E26-66CB-48C0-A9F0-FEE1CB20F3D5}" srcId="{987654D9-2ABE-4A5F-82EC-0BBA84BF3F66}" destId="{545307A2-C402-4872-A024-BDA6ADF2045A}" srcOrd="0" destOrd="0" parTransId="{33346687-24DB-4E3F-B8CF-7BE38BE1CB9E}" sibTransId="{99A96892-0298-402C-9300-9A55452CC68D}"/>
    <dgm:cxn modelId="{BCD33C4A-02C3-4F8E-B7C0-A637BC53AE73}" type="presOf" srcId="{A11C41CE-EC1F-4B6F-BBE3-A9CCED57CA15}" destId="{F4DB7925-ECCB-4CAD-BE93-A92DB7023168}" srcOrd="1" destOrd="0" presId="urn:microsoft.com/office/officeart/2005/8/layout/hierarchy3"/>
    <dgm:cxn modelId="{87A9D1EA-5B85-4C2E-8F2D-462EE076BCD3}" srcId="{987654D9-2ABE-4A5F-82EC-0BBA84BF3F66}" destId="{9654CA03-0F3D-45CA-82C4-BB16A3618B74}" srcOrd="3" destOrd="0" parTransId="{07ADAF5E-F29E-437E-98AE-F24D77035CF3}" sibTransId="{98608359-29A4-4A66-8749-B664874D0DE1}"/>
    <dgm:cxn modelId="{DC6F9264-27B2-4517-9F53-6D275A8A87DA}" type="presOf" srcId="{61F65F18-422D-4557-891C-AA0DCC9CB744}" destId="{8A7DB9C5-4162-4272-8143-B26BAC11DD1C}" srcOrd="0" destOrd="0" presId="urn:microsoft.com/office/officeart/2005/8/layout/hierarchy3"/>
    <dgm:cxn modelId="{D96B2E8C-2A3F-425A-A2E8-993D5A804355}" srcId="{F2FE0B23-CBD1-4ADA-AD26-AAD325CF0DEB}" destId="{5D6DE761-95D0-484E-B3AE-C5836510738B}" srcOrd="0" destOrd="0" parTransId="{9C4C2E13-B4FE-41D6-B208-9BC4DFC970C9}" sibTransId="{0CF0E492-0C70-4290-87DA-681B1098CAFF}"/>
    <dgm:cxn modelId="{7D28C8D5-0197-4A85-B8A2-B03162691B01}" srcId="{A11C41CE-EC1F-4B6F-BBE3-A9CCED57CA15}" destId="{61F65F18-422D-4557-891C-AA0DCC9CB744}" srcOrd="1" destOrd="0" parTransId="{E5A8A478-6B01-49AB-85DC-9C46CEBE0BEE}" sibTransId="{C8BAF44B-58AB-426D-9B7E-384B299A5EE7}"/>
    <dgm:cxn modelId="{D2087D12-A573-456C-A7B6-1E8A96B3B49A}" type="presOf" srcId="{0D0A0E9D-CCEF-475A-9348-DB133DB73105}" destId="{7E9F4662-2752-46A7-BC2B-795F69B56A6F}" srcOrd="0" destOrd="0" presId="urn:microsoft.com/office/officeart/2005/8/layout/hierarchy3"/>
    <dgm:cxn modelId="{19741B65-A09A-4CE4-87EE-378DE7E7D82B}" type="presOf" srcId="{5F1CFA22-32FA-411F-BE79-85AEA8BF8680}" destId="{F9ED2D77-A54F-4933-B88A-1421101E4B12}" srcOrd="0" destOrd="0" presId="urn:microsoft.com/office/officeart/2005/8/layout/hierarchy3"/>
    <dgm:cxn modelId="{DEE9016C-03D9-4474-9882-4941B241E4B5}" type="presOf" srcId="{9654CA03-0F3D-45CA-82C4-BB16A3618B74}" destId="{20DEFE36-37DF-4882-A171-F80D85EED080}" srcOrd="1" destOrd="0" presId="urn:microsoft.com/office/officeart/2005/8/layout/hierarchy3"/>
    <dgm:cxn modelId="{4C9344D3-2793-4781-856D-3D3BCECF12C3}" type="presParOf" srcId="{BD90FAAF-D942-4249-A669-2D7CF3681F39}" destId="{E1ABA1D7-7851-4030-8D52-19CBAAFB699D}" srcOrd="0" destOrd="0" presId="urn:microsoft.com/office/officeart/2005/8/layout/hierarchy3"/>
    <dgm:cxn modelId="{28DA3517-D7E7-492E-A6E5-8E0CB0051F4B}" type="presParOf" srcId="{E1ABA1D7-7851-4030-8D52-19CBAAFB699D}" destId="{73582CAC-91A8-4D15-A7DF-61C8E8EB02F8}" srcOrd="0" destOrd="0" presId="urn:microsoft.com/office/officeart/2005/8/layout/hierarchy3"/>
    <dgm:cxn modelId="{8EC7BC1F-3905-4DC0-9F6F-102AA5C93F26}" type="presParOf" srcId="{73582CAC-91A8-4D15-A7DF-61C8E8EB02F8}" destId="{1F9C237A-524C-4947-8E4E-4BD3BAFBEDF5}" srcOrd="0" destOrd="0" presId="urn:microsoft.com/office/officeart/2005/8/layout/hierarchy3"/>
    <dgm:cxn modelId="{26681C2E-A117-44D6-91C4-579C30AEE438}" type="presParOf" srcId="{73582CAC-91A8-4D15-A7DF-61C8E8EB02F8}" destId="{1A738469-710F-4C6D-8652-7A395A0DF95F}" srcOrd="1" destOrd="0" presId="urn:microsoft.com/office/officeart/2005/8/layout/hierarchy3"/>
    <dgm:cxn modelId="{CBE62BC6-83B3-44B9-A94D-73B0D248D603}" type="presParOf" srcId="{E1ABA1D7-7851-4030-8D52-19CBAAFB699D}" destId="{1CAF3F61-2DF9-4269-B93C-3D35395228E3}" srcOrd="1" destOrd="0" presId="urn:microsoft.com/office/officeart/2005/8/layout/hierarchy3"/>
    <dgm:cxn modelId="{B10584FE-8EFB-40D6-BA0C-0D92C1756C5B}" type="presParOf" srcId="{1CAF3F61-2DF9-4269-B93C-3D35395228E3}" destId="{DE36526C-86E0-4C32-AFFE-01B5CFD374FA}" srcOrd="0" destOrd="0" presId="urn:microsoft.com/office/officeart/2005/8/layout/hierarchy3"/>
    <dgm:cxn modelId="{B9D83356-8565-451A-A3EF-7DD43ACD586D}" type="presParOf" srcId="{1CAF3F61-2DF9-4269-B93C-3D35395228E3}" destId="{49355683-058B-44DD-B035-0857F6737766}" srcOrd="1" destOrd="0" presId="urn:microsoft.com/office/officeart/2005/8/layout/hierarchy3"/>
    <dgm:cxn modelId="{C5D962BF-C960-47B8-BE55-0141C6702495}" type="presParOf" srcId="{1CAF3F61-2DF9-4269-B93C-3D35395228E3}" destId="{95FFE11D-7817-472B-9CFD-99EE1CB17A68}" srcOrd="2" destOrd="0" presId="urn:microsoft.com/office/officeart/2005/8/layout/hierarchy3"/>
    <dgm:cxn modelId="{30D6A278-CFAE-4419-AA10-CFAB0A9DEE3E}" type="presParOf" srcId="{1CAF3F61-2DF9-4269-B93C-3D35395228E3}" destId="{F688FC90-8DA9-489C-BFF1-38FCD2C8CC49}" srcOrd="3" destOrd="0" presId="urn:microsoft.com/office/officeart/2005/8/layout/hierarchy3"/>
    <dgm:cxn modelId="{3B4D8CC3-E1BA-44F5-BFA1-33FC6EF67631}" type="presParOf" srcId="{1CAF3F61-2DF9-4269-B93C-3D35395228E3}" destId="{7BA781CD-A044-4234-8482-09E657D441D3}" srcOrd="4" destOrd="0" presId="urn:microsoft.com/office/officeart/2005/8/layout/hierarchy3"/>
    <dgm:cxn modelId="{D0D391ED-327B-4FD3-8B8E-0CCD9C75BF63}" type="presParOf" srcId="{1CAF3F61-2DF9-4269-B93C-3D35395228E3}" destId="{259D0D45-2DE7-4014-A01E-F9BF257E06DB}" srcOrd="5" destOrd="0" presId="urn:microsoft.com/office/officeart/2005/8/layout/hierarchy3"/>
    <dgm:cxn modelId="{A7752F85-1512-408B-AFAD-44CBE954071B}" type="presParOf" srcId="{BD90FAAF-D942-4249-A669-2D7CF3681F39}" destId="{C9077FB4-20B8-4D4F-BC5E-7945ABF94304}" srcOrd="1" destOrd="0" presId="urn:microsoft.com/office/officeart/2005/8/layout/hierarchy3"/>
    <dgm:cxn modelId="{366D6201-D49E-41EE-AEF8-CB0EADDDD7FD}" type="presParOf" srcId="{C9077FB4-20B8-4D4F-BC5E-7945ABF94304}" destId="{9A169F39-58D6-4D77-8F41-D89FCF8B0278}" srcOrd="0" destOrd="0" presId="urn:microsoft.com/office/officeart/2005/8/layout/hierarchy3"/>
    <dgm:cxn modelId="{2C1D7968-16DE-4D3D-82A6-85A230D97A54}" type="presParOf" srcId="{9A169F39-58D6-4D77-8F41-D89FCF8B0278}" destId="{5CD1515C-A637-4552-9EAA-AA94772AB60D}" srcOrd="0" destOrd="0" presId="urn:microsoft.com/office/officeart/2005/8/layout/hierarchy3"/>
    <dgm:cxn modelId="{6F45114E-77DF-4506-9CE9-8B5F7C7D6ADF}" type="presParOf" srcId="{9A169F39-58D6-4D77-8F41-D89FCF8B0278}" destId="{F4DB7925-ECCB-4CAD-BE93-A92DB7023168}" srcOrd="1" destOrd="0" presId="urn:microsoft.com/office/officeart/2005/8/layout/hierarchy3"/>
    <dgm:cxn modelId="{DF97F518-F6DE-4725-B520-FEC3ADBCF7B4}" type="presParOf" srcId="{C9077FB4-20B8-4D4F-BC5E-7945ABF94304}" destId="{F94C511E-6114-4377-8471-4812B10785A5}" srcOrd="1" destOrd="0" presId="urn:microsoft.com/office/officeart/2005/8/layout/hierarchy3"/>
    <dgm:cxn modelId="{EE9190F2-7134-4CC0-B714-10685CE1516E}" type="presParOf" srcId="{F94C511E-6114-4377-8471-4812B10785A5}" destId="{60BAA006-5D19-4EDC-A073-F8D1C34F1AE7}" srcOrd="0" destOrd="0" presId="urn:microsoft.com/office/officeart/2005/8/layout/hierarchy3"/>
    <dgm:cxn modelId="{923874A3-6C7E-467F-8DCE-EA70BFA09DAB}" type="presParOf" srcId="{F94C511E-6114-4377-8471-4812B10785A5}" destId="{1CA208D9-02C9-4229-977D-77C7160F655F}" srcOrd="1" destOrd="0" presId="urn:microsoft.com/office/officeart/2005/8/layout/hierarchy3"/>
    <dgm:cxn modelId="{30E5B1BE-BDA7-4BAD-93C3-CFB3AADC6BF3}" type="presParOf" srcId="{F94C511E-6114-4377-8471-4812B10785A5}" destId="{942A356E-A9EE-430C-978A-5A86D484F33B}" srcOrd="2" destOrd="0" presId="urn:microsoft.com/office/officeart/2005/8/layout/hierarchy3"/>
    <dgm:cxn modelId="{AB8678FA-6B11-4C89-B5AF-41567B6477CE}" type="presParOf" srcId="{F94C511E-6114-4377-8471-4812B10785A5}" destId="{8A7DB9C5-4162-4272-8143-B26BAC11DD1C}" srcOrd="3" destOrd="0" presId="urn:microsoft.com/office/officeart/2005/8/layout/hierarchy3"/>
    <dgm:cxn modelId="{9F9CF86E-1066-4F85-85B7-A35890247064}" type="presParOf" srcId="{F94C511E-6114-4377-8471-4812B10785A5}" destId="{C09C9926-340F-49F0-A995-88F179DD11CA}" srcOrd="4" destOrd="0" presId="urn:microsoft.com/office/officeart/2005/8/layout/hierarchy3"/>
    <dgm:cxn modelId="{16A31C57-C238-467C-8D7A-26761A8502A3}" type="presParOf" srcId="{F94C511E-6114-4377-8471-4812B10785A5}" destId="{4D381FD3-28CE-452D-B501-7915673F4577}" srcOrd="5" destOrd="0" presId="urn:microsoft.com/office/officeart/2005/8/layout/hierarchy3"/>
    <dgm:cxn modelId="{5AA95D2C-8321-40A3-816D-CAD1E14A3A9E}" type="presParOf" srcId="{BD90FAAF-D942-4249-A669-2D7CF3681F39}" destId="{1966F7DE-E2D3-4534-B239-EA59DAF38485}" srcOrd="2" destOrd="0" presId="urn:microsoft.com/office/officeart/2005/8/layout/hierarchy3"/>
    <dgm:cxn modelId="{6EBBE3D0-BED1-44D1-935B-8FC2D42A8CD3}" type="presParOf" srcId="{1966F7DE-E2D3-4534-B239-EA59DAF38485}" destId="{2E56DB96-F753-4280-B5C5-7A77B253C9D7}" srcOrd="0" destOrd="0" presId="urn:microsoft.com/office/officeart/2005/8/layout/hierarchy3"/>
    <dgm:cxn modelId="{E364BFD2-EEC2-44BF-BF6D-2C430D928461}" type="presParOf" srcId="{2E56DB96-F753-4280-B5C5-7A77B253C9D7}" destId="{59C74978-4B78-4E56-9ECA-840FCADE10A9}" srcOrd="0" destOrd="0" presId="urn:microsoft.com/office/officeart/2005/8/layout/hierarchy3"/>
    <dgm:cxn modelId="{674C061D-4633-4040-9DC0-6BCF2A49EBCE}" type="presParOf" srcId="{2E56DB96-F753-4280-B5C5-7A77B253C9D7}" destId="{96388220-F119-43FF-8421-A63A3E96BC86}" srcOrd="1" destOrd="0" presId="urn:microsoft.com/office/officeart/2005/8/layout/hierarchy3"/>
    <dgm:cxn modelId="{F920B1B9-9FB1-43A4-B5D0-3B8B952F9C2F}" type="presParOf" srcId="{1966F7DE-E2D3-4534-B239-EA59DAF38485}" destId="{386258BF-67F0-4BC5-81C9-DFEB96385203}" srcOrd="1" destOrd="0" presId="urn:microsoft.com/office/officeart/2005/8/layout/hierarchy3"/>
    <dgm:cxn modelId="{5842C83E-A2D4-4794-9BE1-0D81B8AAA93D}" type="presParOf" srcId="{386258BF-67F0-4BC5-81C9-DFEB96385203}" destId="{1FF0B91D-0310-46C1-81AB-B397C731382D}" srcOrd="0" destOrd="0" presId="urn:microsoft.com/office/officeart/2005/8/layout/hierarchy3"/>
    <dgm:cxn modelId="{66741781-A7EB-40C9-BBED-952B100728BC}" type="presParOf" srcId="{386258BF-67F0-4BC5-81C9-DFEB96385203}" destId="{6A502DE7-F0A1-4333-89AA-3D23BE7FADAE}" srcOrd="1" destOrd="0" presId="urn:microsoft.com/office/officeart/2005/8/layout/hierarchy3"/>
    <dgm:cxn modelId="{227AE6ED-AA56-4DCC-9A1F-0A9AC4368F54}" type="presParOf" srcId="{386258BF-67F0-4BC5-81C9-DFEB96385203}" destId="{F9ED2D77-A54F-4933-B88A-1421101E4B12}" srcOrd="2" destOrd="0" presId="urn:microsoft.com/office/officeart/2005/8/layout/hierarchy3"/>
    <dgm:cxn modelId="{37F84CD9-3349-42A5-9D85-0E1AB17E6E32}" type="presParOf" srcId="{386258BF-67F0-4BC5-81C9-DFEB96385203}" destId="{86C4D886-C698-4220-A4FE-1D36F907D7B4}" srcOrd="3" destOrd="0" presId="urn:microsoft.com/office/officeart/2005/8/layout/hierarchy3"/>
    <dgm:cxn modelId="{38EE87EE-9EAE-489B-A65A-5B268B8DF245}" type="presParOf" srcId="{386258BF-67F0-4BC5-81C9-DFEB96385203}" destId="{CF896E03-3D44-4AD5-8746-EC732FB08BCB}" srcOrd="4" destOrd="0" presId="urn:microsoft.com/office/officeart/2005/8/layout/hierarchy3"/>
    <dgm:cxn modelId="{8580047A-1206-4350-9A9A-9D11E09D5B3B}" type="presParOf" srcId="{386258BF-67F0-4BC5-81C9-DFEB96385203}" destId="{ACCD51C0-1DB5-4FFA-98EF-DB2316EB674D}" srcOrd="5" destOrd="0" presId="urn:microsoft.com/office/officeart/2005/8/layout/hierarchy3"/>
    <dgm:cxn modelId="{CA90991B-5EAC-4399-B91E-73EDADA6FE20}" type="presParOf" srcId="{BD90FAAF-D942-4249-A669-2D7CF3681F39}" destId="{8D4DAFD4-5D01-4C86-AF9E-8E8197E69E75}" srcOrd="3" destOrd="0" presId="urn:microsoft.com/office/officeart/2005/8/layout/hierarchy3"/>
    <dgm:cxn modelId="{D6E4A4A1-ACEA-42D0-B638-E671B9110087}" type="presParOf" srcId="{8D4DAFD4-5D01-4C86-AF9E-8E8197E69E75}" destId="{41600F2E-671A-428C-9B52-E7D67CA9A7BE}" srcOrd="0" destOrd="0" presId="urn:microsoft.com/office/officeart/2005/8/layout/hierarchy3"/>
    <dgm:cxn modelId="{ABAB077C-419A-4076-8F5C-0661852209B0}" type="presParOf" srcId="{41600F2E-671A-428C-9B52-E7D67CA9A7BE}" destId="{2A34AF96-69F0-4D64-BB7E-B989392A000C}" srcOrd="0" destOrd="0" presId="urn:microsoft.com/office/officeart/2005/8/layout/hierarchy3"/>
    <dgm:cxn modelId="{114E0D47-6EA4-46FA-8EA9-97422AD39C13}" type="presParOf" srcId="{41600F2E-671A-428C-9B52-E7D67CA9A7BE}" destId="{20DEFE36-37DF-4882-A171-F80D85EED080}" srcOrd="1" destOrd="0" presId="urn:microsoft.com/office/officeart/2005/8/layout/hierarchy3"/>
    <dgm:cxn modelId="{A6920DEA-386B-4178-A7FF-1DF36C744289}" type="presParOf" srcId="{8D4DAFD4-5D01-4C86-AF9E-8E8197E69E75}" destId="{EDA5B346-8779-40E6-9AED-2A41F7AE3E1C}" srcOrd="1" destOrd="0" presId="urn:microsoft.com/office/officeart/2005/8/layout/hierarchy3"/>
    <dgm:cxn modelId="{FE81155E-23D3-4E1F-89B8-C732DD955063}" type="presParOf" srcId="{EDA5B346-8779-40E6-9AED-2A41F7AE3E1C}" destId="{7E9F4662-2752-46A7-BC2B-795F69B56A6F}" srcOrd="0" destOrd="0" presId="urn:microsoft.com/office/officeart/2005/8/layout/hierarchy3"/>
    <dgm:cxn modelId="{A07C2DCD-809A-475B-984E-F0EAC94FD112}" type="presParOf" srcId="{EDA5B346-8779-40E6-9AED-2A41F7AE3E1C}" destId="{1173932B-70D7-4FE6-8531-329B08CBAE1D}" srcOrd="1" destOrd="0" presId="urn:microsoft.com/office/officeart/2005/8/layout/hierarchy3"/>
    <dgm:cxn modelId="{6787DCD2-65BC-4092-A001-1B4AADF00C38}" type="presParOf" srcId="{EDA5B346-8779-40E6-9AED-2A41F7AE3E1C}" destId="{AE55FBC1-5131-44ED-B53B-A62EA796D9A5}" srcOrd="2" destOrd="0" presId="urn:microsoft.com/office/officeart/2005/8/layout/hierarchy3"/>
    <dgm:cxn modelId="{E99EA2FF-012F-4250-8F17-BCD259E3326F}" type="presParOf" srcId="{EDA5B346-8779-40E6-9AED-2A41F7AE3E1C}" destId="{DC37BA02-939E-48F2-93DE-36B999042714}" srcOrd="3" destOrd="0" presId="urn:microsoft.com/office/officeart/2005/8/layout/hierarchy3"/>
    <dgm:cxn modelId="{858D25F3-0BD2-477E-BF9E-75F45F721E6B}" type="presParOf" srcId="{EDA5B346-8779-40E6-9AED-2A41F7AE3E1C}" destId="{999310FC-074A-4112-8E5C-B764C6809F51}" srcOrd="4" destOrd="0" presId="urn:microsoft.com/office/officeart/2005/8/layout/hierarchy3"/>
    <dgm:cxn modelId="{0F31E8C3-2C86-4814-9D86-62DA1C1A807F}" type="presParOf" srcId="{EDA5B346-8779-40E6-9AED-2A41F7AE3E1C}" destId="{7C1A3A91-91E0-46C7-8111-7AB1CD0FD2F2}" srcOrd="5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6B0620-315F-40D4-AAC8-2B3421EAE97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CAAA3-B9D0-4F58-B256-53C5FD71911B}" type="pres">
      <dgm:prSet presAssocID="{3A6B0620-315F-40D4-AAC8-2B3421EAE9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6A5A5B2-7F4A-4DE8-908C-C7B68FC6AD4A}" type="presOf" srcId="{3A6B0620-315F-40D4-AAC8-2B3421EAE97E}" destId="{A64CAAA3-B9D0-4F58-B256-53C5FD71911B}" srcOrd="0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6B0620-315F-40D4-AAC8-2B3421EAE97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CAAA3-B9D0-4F58-B256-53C5FD71911B}" type="pres">
      <dgm:prSet presAssocID="{3A6B0620-315F-40D4-AAC8-2B3421EAE9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951F9A8-0BDA-4EFE-AD4E-6019E6FB16D7}" type="presOf" srcId="{3A6B0620-315F-40D4-AAC8-2B3421EAE97E}" destId="{A64CAAA3-B9D0-4F58-B256-53C5FD71911B}" srcOrd="0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6B0620-315F-40D4-AAC8-2B3421EAE97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CAAA3-B9D0-4F58-B256-53C5FD71911B}" type="pres">
      <dgm:prSet presAssocID="{3A6B0620-315F-40D4-AAC8-2B3421EAE9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3BA1982-AC58-4A32-8087-6E9A5F98A751}" type="presOf" srcId="{3A6B0620-315F-40D4-AAC8-2B3421EAE97E}" destId="{A64CAAA3-B9D0-4F58-B256-53C5FD71911B}" srcOrd="0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0.48464</cdr:x>
      <cdr:y>0.51316</cdr:y>
    </cdr:from>
    <cdr:to>
      <cdr:x>0.58633</cdr:x>
      <cdr:y>0.68158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57686" y="27860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82 %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0.0715</cdr:x>
      <cdr:y>0.10526</cdr:y>
    </cdr:from>
    <cdr:to>
      <cdr:x>0.12712</cdr:x>
      <cdr:y>0.21053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2910" y="571504"/>
          <a:ext cx="500066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0.0715</cdr:x>
      <cdr:y>0.07895</cdr:y>
    </cdr:from>
    <cdr:to>
      <cdr:x>0.14301</cdr:x>
      <cdr:y>0.22368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2910" y="428628"/>
          <a:ext cx="642942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10%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0.17479</cdr:x>
      <cdr:y>0</cdr:y>
    </cdr:from>
    <cdr:to>
      <cdr:x>0.23835</cdr:x>
      <cdr:y>0.13158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71604" y="-214314"/>
          <a:ext cx="571504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4%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0.24629</cdr:x>
      <cdr:y>0</cdr:y>
    </cdr:from>
    <cdr:to>
      <cdr:x>0.28602</cdr:x>
      <cdr:y>0.03797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14578" y="0"/>
          <a:ext cx="357158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1%</a:t>
          </a:r>
          <a:endParaRPr lang="ru-RU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0.49945</cdr:x>
      <cdr:y>0</cdr:y>
    </cdr:from>
    <cdr:to>
      <cdr:x>0.96338</cdr:x>
      <cdr:y>0.08278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81340" y="0"/>
          <a:ext cx="4162625" cy="374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accent6">
                  <a:lumMod val="50000"/>
                </a:schemeClr>
              </a:solidFill>
            </a:rPr>
            <a:t>     </a:t>
          </a:r>
          <a:r>
            <a:rPr lang="ru-RU" sz="2400" b="1" dirty="0" smtClean="0">
              <a:solidFill>
                <a:schemeClr val="accent6">
                  <a:lumMod val="50000"/>
                </a:schemeClr>
              </a:solidFill>
            </a:rPr>
            <a:t>77 % в общей сумме расходов</a:t>
          </a:r>
          <a:endParaRPr lang="ru-RU" sz="2400" b="1" dirty="0">
            <a:solidFill>
              <a:schemeClr val="accent6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0.5181</cdr:x>
      <cdr:y>0.47352</cdr:y>
    </cdr:from>
    <cdr:to>
      <cdr:x>0.62336</cdr:x>
      <cdr:y>0.67556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00594" y="2143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56 %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</cdr:x>
      <cdr:y>0.25254</cdr:y>
    </cdr:from>
    <cdr:to>
      <cdr:x>0.08224</cdr:x>
      <cdr:y>0.3946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1143008"/>
          <a:ext cx="737877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chemeClr val="tx1"/>
              </a:solidFill>
            </a:rPr>
            <a:t>3%</a:t>
          </a:r>
          <a:endParaRPr lang="ru-RU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0.14331</cdr:x>
      <cdr:y>0.0875</cdr:y>
    </cdr:from>
    <cdr:to>
      <cdr:x>0.24681</cdr:x>
      <cdr:y>0.17362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85852" y="500066"/>
          <a:ext cx="928694" cy="492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17 %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0.35032</cdr:x>
      <cdr:y>0.01578</cdr:y>
    </cdr:from>
    <cdr:to>
      <cdr:x>0.45223</cdr:x>
      <cdr:y>0.12627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143240" y="71438"/>
          <a:ext cx="91440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0.32643</cdr:x>
      <cdr:y>0.0875</cdr:y>
    </cdr:from>
    <cdr:to>
      <cdr:x>0.41401</cdr:x>
      <cdr:y>0.1625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928926" y="500066"/>
          <a:ext cx="78581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1%</a:t>
          </a:r>
          <a:endParaRPr lang="ru-RU" sz="2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0.15473</cdr:x>
      <cdr:y>0.31888</cdr:y>
    </cdr:from>
    <cdr:to>
      <cdr:x>0.20545</cdr:x>
      <cdr:y>0.38021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4446" y="1857388"/>
          <a:ext cx="398105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58,3 </a:t>
          </a:r>
          <a:r>
            <a:rPr lang="ru-RU" sz="1400" dirty="0"/>
            <a:t>%</a:t>
          </a:r>
        </a:p>
      </cdr:txBody>
    </cdr:sp>
  </cdr:relSizeAnchor>
  <cdr:relSizeAnchor xmlns:cdr="http://schemas.openxmlformats.org/drawingml/2006/chartDrawing">
    <cdr:from>
      <cdr:x>0.36407</cdr:x>
      <cdr:y>0.34341</cdr:y>
    </cdr:from>
    <cdr:to>
      <cdr:x>0.43688</cdr:x>
      <cdr:y>0.417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2857520" y="2000264"/>
          <a:ext cx="57150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aseline="0" dirty="0" smtClean="0"/>
            <a:t>62,9 </a:t>
          </a:r>
          <a:r>
            <a:rPr lang="ru-RU" sz="1400" baseline="0" dirty="0"/>
            <a:t>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0.56495</cdr:x>
      <cdr:y>0.34341</cdr:y>
    </cdr:from>
    <cdr:to>
      <cdr:x>0.63712</cdr:x>
      <cdr:y>0.40473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434220" y="2000265"/>
          <a:ext cx="566440" cy="357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63,9%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0.15938</cdr:x>
      <cdr:y>0.63776</cdr:y>
    </cdr:from>
    <cdr:to>
      <cdr:x>0.21034</cdr:x>
      <cdr:y>0.67456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50953" y="3714776"/>
          <a:ext cx="399979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41,7%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0.35931</cdr:x>
      <cdr:y>0.66229</cdr:y>
    </cdr:from>
    <cdr:to>
      <cdr:x>0.43688</cdr:x>
      <cdr:y>0.72362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20178" y="3857652"/>
          <a:ext cx="60884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37,1 </a:t>
          </a:r>
          <a:r>
            <a:rPr lang="ru-RU" sz="1400" dirty="0"/>
            <a:t>%</a:t>
          </a:r>
        </a:p>
      </cdr:txBody>
    </cdr:sp>
  </cdr:relSizeAnchor>
  <cdr:relSizeAnchor xmlns:cdr="http://schemas.openxmlformats.org/drawingml/2006/chartDrawing">
    <cdr:from>
      <cdr:x>0.5643</cdr:x>
      <cdr:y>0.66229</cdr:y>
    </cdr:from>
    <cdr:to>
      <cdr:x>0.64622</cdr:x>
      <cdr:y>0.72362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29156" y="3857652"/>
          <a:ext cx="64294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36,1 </a:t>
          </a:r>
          <a:r>
            <a:rPr lang="ru-RU" sz="1400" dirty="0"/>
            <a:t>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0.91525</cdr:x>
      <cdr:y>0.02353</cdr:y>
    </cdr:from>
    <cdr:to>
      <cdr:x>1</cdr:x>
      <cdr:y>0.09412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15272" y="115982"/>
          <a:ext cx="714380" cy="347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C00000"/>
              </a:solidFill>
            </a:rPr>
            <a:t>м</a:t>
          </a:r>
          <a:r>
            <a:rPr lang="ru-RU" sz="1600" b="1" dirty="0" smtClean="0">
              <a:solidFill>
                <a:srgbClr val="C00000"/>
              </a:solidFill>
            </a:rPr>
            <a:t>лн. рублей</a:t>
          </a:r>
          <a:endParaRPr lang="ru-RU" sz="1600" b="1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8BB91-3E9A-4704-BC66-646F2481C9E1}" type="datetimeFigureOut">
              <a:rPr lang="ru-RU" smtClean="0"/>
              <a:pPr/>
              <a:t>27.01.2014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A72DB-6735-4D7B-9991-51CE89AC17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4780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8F7E74-5B22-4642-A63F-D077EBEF92B1}" type="datetimeFigureOut">
              <a:rPr lang="ru-RU"/>
              <a:pPr>
                <a:defRPr/>
              </a:pPr>
              <a:t>27.01.2014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21B2A6-384A-4747-9770-090CC0D96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2754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DA427-407B-4E4F-B449-9C85202A4D1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B5964-62B4-4394-AC63-99171A6BA861}" type="datetime1">
              <a:rPr lang="ru-RU"/>
              <a:pPr>
                <a:defRPr/>
              </a:pPr>
              <a:t>27.01.2014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05759-E78E-4216-8077-EC9F6AD7F6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85AD-1B29-45CB-A271-E88F780403A7}" type="datetime1">
              <a:rPr lang="ru-RU"/>
              <a:pPr>
                <a:defRPr/>
              </a:pPr>
              <a:t>27.01.2014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B097E-5C13-4A93-950E-D57390EC19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8BCB7-B874-4031-861B-BC44F81ACFF9}" type="datetime1">
              <a:rPr lang="ru-RU"/>
              <a:pPr>
                <a:defRPr/>
              </a:pPr>
              <a:t>27.01.2014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00354-FCBA-4366-93CF-D1614599FE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568FF-5CF2-4A1D-8E7D-FF7BBC9C6CA1}" type="datetime1">
              <a:rPr lang="ru-RU"/>
              <a:pPr>
                <a:defRPr/>
              </a:pPr>
              <a:t>27.01.2014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4B160-3ECB-41C2-8A83-EFEF26F5B5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4C06-A5BC-439B-B1E4-49E1B5BDB691}" type="datetime1">
              <a:rPr lang="ru-RU"/>
              <a:pPr>
                <a:defRPr/>
              </a:pPr>
              <a:t>27.01.2014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1F208-5365-4493-AC36-0A98515B48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9ACDF-AA5C-4BF4-B86D-19F5251D1422}" type="datetime1">
              <a:rPr lang="ru-RU"/>
              <a:pPr>
                <a:defRPr/>
              </a:pPr>
              <a:t>27.01.2014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B5D27-770C-4DC9-B346-154D3268F5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3A251-BE8B-43FA-BAC5-68C0A3FC2F30}" type="datetime1">
              <a:rPr lang="ru-RU"/>
              <a:pPr>
                <a:defRPr/>
              </a:pPr>
              <a:t>27.01.2014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EEC8-C662-454A-88DA-6CA8676856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997B3-6E09-481A-AAA7-3B1E6F148124}" type="datetime1">
              <a:rPr lang="ru-RU"/>
              <a:pPr>
                <a:defRPr/>
              </a:pPr>
              <a:t>27.01.2014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27E7-4222-4AAF-8745-C0106953E9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9F129-DF6E-4165-8000-AF27DDEDCC8A}" type="datetime1">
              <a:rPr lang="ru-RU"/>
              <a:pPr>
                <a:defRPr/>
              </a:pPr>
              <a:t>27.01.2014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ECAD0-7CF6-45A7-8CD4-CA38112D40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1CE92-7258-4095-AA2A-4EB86BCA216C}" type="datetime1">
              <a:rPr lang="ru-RU"/>
              <a:pPr>
                <a:defRPr/>
              </a:pPr>
              <a:t>27.01.2014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EC630-F56B-4FD2-87DA-F5A4CABA5A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9A1AA-62D7-4E9D-A5A9-8CE98BFCF612}" type="datetime1">
              <a:rPr lang="ru-RU"/>
              <a:pPr>
                <a:defRPr/>
              </a:pPr>
              <a:t>27.01.2014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30FA-7BFC-4BE2-83CC-CC979E03CB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A05111-6D7F-454D-9D68-7EA7E854E20A}" type="datetime1">
              <a:rPr lang="ru-RU"/>
              <a:pPr>
                <a:defRPr/>
              </a:pPr>
              <a:t>27.01.2014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CEA69E-3CC6-46DB-A5E5-FADDA06B23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cover dir="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konspekts.ru/wp-content/uploads/2010/10/vagno.jpg" TargetMode="Externa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enladvies.nl/img/evenwicht.jpg" TargetMode="Externa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6.xml"/><Relationship Id="rId7" Type="http://schemas.openxmlformats.org/officeDocument/2006/relationships/hyperlink" Target="http://thescottphippenteam.files.wordpress.com/2010/01/redarrowup.gif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rfuecon@admr.krasnoyarsk.ru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571876"/>
            <a:ext cx="7239000" cy="192882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6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>
              <a:lnSpc>
                <a:spcPct val="90000"/>
              </a:lnSpc>
            </a:pPr>
            <a:r>
              <a:rPr lang="ru-RU" sz="6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6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ГРАЖДАН</a:t>
            </a:r>
            <a:endParaRPr lang="en-US" sz="6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85786" y="5643578"/>
            <a:ext cx="8143932" cy="1000132"/>
          </a:xfrm>
        </p:spPr>
        <p:txBody>
          <a:bodyPr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www.Uprdel@admr.krasnoyarsk.ru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@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86454"/>
            <a:ext cx="857256" cy="685800"/>
          </a:xfrm>
          <a:prstGeom prst="rect">
            <a:avLst/>
          </a:prstGeom>
          <a:noFill/>
        </p:spPr>
      </p:pic>
      <p:pic>
        <p:nvPicPr>
          <p:cNvPr id="12" name="Picture 4" descr="Naz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0"/>
            <a:ext cx="273685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User\Рабочий стол\svitolk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715008" cy="3143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6208276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06679" y="2276855"/>
            <a:ext cx="4443984" cy="647700"/>
          </a:xfrm>
          <a:custGeom>
            <a:avLst/>
            <a:gdLst>
              <a:gd name="connsiteX0" fmla="*/ 0 w 4443984"/>
              <a:gd name="connsiteY0" fmla="*/ 647700 h 647700"/>
              <a:gd name="connsiteX1" fmla="*/ 4443984 w 4443984"/>
              <a:gd name="connsiteY1" fmla="*/ 647700 h 647700"/>
              <a:gd name="connsiteX2" fmla="*/ 4443984 w 4443984"/>
              <a:gd name="connsiteY2" fmla="*/ 0 h 647700"/>
              <a:gd name="connsiteX3" fmla="*/ 0 w 4443984"/>
              <a:gd name="connsiteY3" fmla="*/ 0 h 647700"/>
              <a:gd name="connsiteX4" fmla="*/ 0 w 4443984"/>
              <a:gd name="connsiteY4" fmla="*/ 647700 h 647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43984" h="647700">
                <a:moveTo>
                  <a:pt x="0" y="647700"/>
                </a:moveTo>
                <a:lnTo>
                  <a:pt x="4443984" y="647700"/>
                </a:lnTo>
                <a:lnTo>
                  <a:pt x="4443984" y="0"/>
                </a:lnTo>
                <a:lnTo>
                  <a:pt x="0" y="0"/>
                </a:lnTo>
                <a:lnTo>
                  <a:pt x="0" y="647700"/>
                </a:lnTo>
              </a:path>
            </a:pathLst>
          </a:custGeom>
          <a:solidFill>
            <a:srgbClr val="4F81B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50664" y="2276855"/>
            <a:ext cx="4443983" cy="647700"/>
          </a:xfrm>
          <a:custGeom>
            <a:avLst/>
            <a:gdLst>
              <a:gd name="connsiteX0" fmla="*/ 0 w 4443983"/>
              <a:gd name="connsiteY0" fmla="*/ 647700 h 647700"/>
              <a:gd name="connsiteX1" fmla="*/ 4443983 w 4443983"/>
              <a:gd name="connsiteY1" fmla="*/ 647700 h 647700"/>
              <a:gd name="connsiteX2" fmla="*/ 4443983 w 4443983"/>
              <a:gd name="connsiteY2" fmla="*/ 0 h 647700"/>
              <a:gd name="connsiteX3" fmla="*/ 0 w 4443983"/>
              <a:gd name="connsiteY3" fmla="*/ 0 h 647700"/>
              <a:gd name="connsiteX4" fmla="*/ 0 w 4443983"/>
              <a:gd name="connsiteY4" fmla="*/ 647700 h 647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43983" h="647700">
                <a:moveTo>
                  <a:pt x="0" y="647700"/>
                </a:moveTo>
                <a:lnTo>
                  <a:pt x="4443983" y="647700"/>
                </a:lnTo>
                <a:lnTo>
                  <a:pt x="4443983" y="0"/>
                </a:lnTo>
                <a:lnTo>
                  <a:pt x="0" y="0"/>
                </a:lnTo>
                <a:lnTo>
                  <a:pt x="0" y="647700"/>
                </a:lnTo>
              </a:path>
            </a:pathLst>
          </a:custGeom>
          <a:solidFill>
            <a:srgbClr val="4F81B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4314" y="2270505"/>
            <a:ext cx="24892" cy="4478018"/>
          </a:xfrm>
          <a:custGeom>
            <a:avLst/>
            <a:gdLst>
              <a:gd name="connsiteX0" fmla="*/ 6350 w 24892"/>
              <a:gd name="connsiteY0" fmla="*/ 6350 h 4478018"/>
              <a:gd name="connsiteX1" fmla="*/ 6350 w 24892"/>
              <a:gd name="connsiteY1" fmla="*/ 4471668 h 44780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892" h="4478018">
                <a:moveTo>
                  <a:pt x="6350" y="6350"/>
                </a:moveTo>
                <a:lnTo>
                  <a:pt x="6350" y="4471668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00" y="0"/>
            <a:ext cx="7607300" cy="11176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2184400"/>
            <a:ext cx="9029700" cy="45974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5600" y="2603500"/>
            <a:ext cx="3937000" cy="388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Виды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межбюджетных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трансфертов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Дотации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(от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лат.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«Dotatio»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дар,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пожертвование)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Субвенции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(от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лат.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«Subvenire»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приходить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помощь)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Субсидии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(от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лат.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«Subsidium»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поддержка)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660900" y="2616200"/>
            <a:ext cx="4292600" cy="405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63500" algn="l"/>
                <a:tab pos="88900" algn="l"/>
                <a:tab pos="190500" algn="l"/>
                <a:tab pos="228600" algn="l"/>
                <a:tab pos="241300" algn="l"/>
                <a:tab pos="342900" algn="l"/>
                <a:tab pos="1384300" algn="l"/>
                <a:tab pos="1587500" algn="l"/>
              </a:tabLst>
            </a:pPr>
            <a:r>
              <a:rPr lang="en-US" altLang="zh-CN" dirty="0" smtClean="0"/>
              <a:t>							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Определение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63500" algn="l"/>
                <a:tab pos="88900" algn="l"/>
                <a:tab pos="190500" algn="l"/>
                <a:tab pos="228600" algn="l"/>
                <a:tab pos="241300" algn="l"/>
                <a:tab pos="342900" algn="l"/>
                <a:tab pos="1384300" algn="l"/>
                <a:tab pos="1587500" algn="l"/>
              </a:tabLst>
            </a:pPr>
            <a:r>
              <a:rPr lang="en-US" altLang="zh-CN" dirty="0" smtClean="0"/>
              <a:t>				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Предоставляются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без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определения</a:t>
            </a:r>
          </a:p>
          <a:p>
            <a:pPr>
              <a:lnSpc>
                <a:spcPts val="2400"/>
              </a:lnSpc>
              <a:tabLst>
                <a:tab pos="63500" algn="l"/>
                <a:tab pos="88900" algn="l"/>
                <a:tab pos="190500" algn="l"/>
                <a:tab pos="228600" algn="l"/>
                <a:tab pos="241300" algn="l"/>
                <a:tab pos="342900" algn="l"/>
                <a:tab pos="1384300" algn="l"/>
                <a:tab pos="1587500" algn="l"/>
              </a:tabLst>
            </a:pPr>
            <a:r>
              <a:rPr lang="en-US" altLang="zh-CN" dirty="0" smtClean="0"/>
              <a:t>			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конкретной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цели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их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использования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63500" algn="l"/>
                <a:tab pos="88900" algn="l"/>
                <a:tab pos="190500" algn="l"/>
                <a:tab pos="228600" algn="l"/>
                <a:tab pos="241300" algn="l"/>
                <a:tab pos="342900" algn="l"/>
                <a:tab pos="1384300" algn="l"/>
                <a:tab pos="1587500" algn="l"/>
              </a:tabLst>
            </a:pPr>
            <a:r>
              <a:rPr lang="en-US" altLang="zh-CN" dirty="0" smtClean="0"/>
              <a:t>		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Предоставляются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финансирование</a:t>
            </a:r>
          </a:p>
          <a:p>
            <a:pPr>
              <a:lnSpc>
                <a:spcPts val="2400"/>
              </a:lnSpc>
              <a:tabLst>
                <a:tab pos="63500" algn="l"/>
                <a:tab pos="88900" algn="l"/>
                <a:tab pos="190500" algn="l"/>
                <a:tab pos="228600" algn="l"/>
                <a:tab pos="241300" algn="l"/>
                <a:tab pos="342900" algn="l"/>
                <a:tab pos="1384300" algn="l"/>
                <a:tab pos="1587500" algn="l"/>
              </a:tabLst>
            </a:pPr>
            <a:r>
              <a:rPr lang="en-US" altLang="zh-CN" dirty="0" smtClean="0"/>
              <a:t>					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«переданных»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другим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публично-</a:t>
            </a:r>
          </a:p>
          <a:p>
            <a:pPr>
              <a:lnSpc>
                <a:spcPts val="2400"/>
              </a:lnSpc>
              <a:tabLst>
                <a:tab pos="63500" algn="l"/>
                <a:tab pos="88900" algn="l"/>
                <a:tab pos="190500" algn="l"/>
                <a:tab pos="228600" algn="l"/>
                <a:tab pos="241300" algn="l"/>
                <a:tab pos="342900" algn="l"/>
                <a:tab pos="1384300" algn="l"/>
                <a:tab pos="15875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правовым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образованиям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полномочий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63500" algn="l"/>
                <a:tab pos="88900" algn="l"/>
                <a:tab pos="190500" algn="l"/>
                <a:tab pos="228600" algn="l"/>
                <a:tab pos="241300" algn="l"/>
                <a:tab pos="342900" algn="l"/>
                <a:tab pos="1384300" algn="l"/>
                <a:tab pos="1587500" algn="l"/>
              </a:tabLst>
            </a:pP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Предоставляются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условиях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долевого</a:t>
            </a:r>
          </a:p>
          <a:p>
            <a:pPr>
              <a:lnSpc>
                <a:spcPts val="2400"/>
              </a:lnSpc>
              <a:tabLst>
                <a:tab pos="63500" algn="l"/>
                <a:tab pos="88900" algn="l"/>
                <a:tab pos="190500" algn="l"/>
                <a:tab pos="228600" algn="l"/>
                <a:tab pos="241300" algn="l"/>
                <a:tab pos="342900" algn="l"/>
                <a:tab pos="1384300" algn="l"/>
                <a:tab pos="15875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софинансирования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расходов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других</a:t>
            </a:r>
          </a:p>
          <a:p>
            <a:pPr>
              <a:lnSpc>
                <a:spcPts val="2300"/>
              </a:lnSpc>
              <a:tabLst>
                <a:tab pos="63500" algn="l"/>
                <a:tab pos="88900" algn="l"/>
                <a:tab pos="190500" algn="l"/>
                <a:tab pos="228600" algn="l"/>
                <a:tab pos="241300" algn="l"/>
                <a:tab pos="342900" algn="l"/>
                <a:tab pos="1384300" algn="l"/>
                <a:tab pos="1587500" algn="l"/>
              </a:tabLst>
            </a:pPr>
            <a:r>
              <a:rPr lang="en-US" altLang="zh-CN" dirty="0" smtClean="0"/>
              <a:t>							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бюджетов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14300" y="214290"/>
            <a:ext cx="8881406" cy="185571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939800" algn="l"/>
                <a:tab pos="2082800" algn="l"/>
              </a:tabLst>
            </a:pPr>
            <a:r>
              <a:rPr lang="en-US" altLang="zh-CN" dirty="0" smtClean="0"/>
              <a:t>	</a:t>
            </a:r>
            <a:r>
              <a:rPr lang="en-US" altLang="zh-CN" sz="2795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Межбюджетные</a:t>
            </a:r>
            <a:r>
              <a:rPr lang="en-US" altLang="zh-CN" sz="279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трансферты</a:t>
            </a:r>
            <a:r>
              <a:rPr lang="en-US" altLang="zh-CN" sz="279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79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основной</a:t>
            </a:r>
            <a:r>
              <a:rPr lang="en-US" altLang="zh-CN" sz="279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вид</a:t>
            </a:r>
          </a:p>
          <a:p>
            <a:pPr>
              <a:lnSpc>
                <a:spcPts val="2300"/>
              </a:lnSpc>
              <a:tabLst>
                <a:tab pos="939800" algn="l"/>
                <a:tab pos="2082800" algn="l"/>
              </a:tabLst>
            </a:pPr>
            <a:r>
              <a:rPr lang="en-US" altLang="zh-CN" dirty="0" smtClean="0">
                <a:solidFill>
                  <a:srgbClr val="C00000"/>
                </a:solidFill>
              </a:rPr>
              <a:t>		</a:t>
            </a:r>
            <a:r>
              <a:rPr lang="en-US" altLang="zh-CN" sz="2795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безвозмездных</a:t>
            </a:r>
            <a:r>
              <a:rPr lang="en-US" altLang="zh-CN" sz="279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перечислений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939800" algn="l"/>
                <a:tab pos="2082800" algn="l"/>
              </a:tabLst>
            </a:pPr>
            <a:r>
              <a:rPr lang="en-US" altLang="zh-CN" sz="2198" b="1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</a:rPr>
              <a:t>Межбюджетные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b="1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</a:rPr>
              <a:t>трансферты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это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денежные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средства,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перечисляемые</a:t>
            </a:r>
          </a:p>
          <a:p>
            <a:pPr>
              <a:lnSpc>
                <a:spcPts val="2600"/>
              </a:lnSpc>
              <a:tabLst>
                <a:tab pos="939800" algn="l"/>
                <a:tab pos="2082800" algn="l"/>
              </a:tabLst>
            </a:pP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из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одного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бюджета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бюджетной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системы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Российской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Федерации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другому.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8978900" y="67056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12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530352" y="4069079"/>
            <a:ext cx="39623" cy="865631"/>
          </a:xfrm>
          <a:custGeom>
            <a:avLst/>
            <a:gdLst>
              <a:gd name="connsiteX0" fmla="*/ 9905 w 39623"/>
              <a:gd name="connsiteY0" fmla="*/ 9905 h 865631"/>
              <a:gd name="connsiteX1" fmla="*/ 9905 w 39623"/>
              <a:gd name="connsiteY1" fmla="*/ 855726 h 8656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623" h="865631">
                <a:moveTo>
                  <a:pt x="9905" y="9905"/>
                </a:moveTo>
                <a:lnTo>
                  <a:pt x="9905" y="855726"/>
                </a:lnTo>
              </a:path>
            </a:pathLst>
          </a:custGeom>
          <a:ln w="25400">
            <a:solidFill>
              <a:srgbClr val="898782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144524" y="4081272"/>
            <a:ext cx="39623" cy="265175"/>
          </a:xfrm>
          <a:custGeom>
            <a:avLst/>
            <a:gdLst>
              <a:gd name="connsiteX0" fmla="*/ 9905 w 39623"/>
              <a:gd name="connsiteY0" fmla="*/ 9905 h 265175"/>
              <a:gd name="connsiteX1" fmla="*/ 9905 w 39623"/>
              <a:gd name="connsiteY1" fmla="*/ 255269 h 2651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623" h="265175">
                <a:moveTo>
                  <a:pt x="9905" y="9905"/>
                </a:moveTo>
                <a:lnTo>
                  <a:pt x="9905" y="255269"/>
                </a:lnTo>
              </a:path>
            </a:pathLst>
          </a:custGeom>
          <a:ln w="25400">
            <a:solidFill>
              <a:srgbClr val="898782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766316" y="4102608"/>
            <a:ext cx="39623" cy="844295"/>
          </a:xfrm>
          <a:custGeom>
            <a:avLst/>
            <a:gdLst>
              <a:gd name="connsiteX0" fmla="*/ 9905 w 39623"/>
              <a:gd name="connsiteY0" fmla="*/ 9905 h 844295"/>
              <a:gd name="connsiteX1" fmla="*/ 9905 w 39623"/>
              <a:gd name="connsiteY1" fmla="*/ 834389 h 8442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623" h="844295">
                <a:moveTo>
                  <a:pt x="9905" y="9905"/>
                </a:moveTo>
                <a:lnTo>
                  <a:pt x="9905" y="834389"/>
                </a:lnTo>
              </a:path>
            </a:pathLst>
          </a:custGeom>
          <a:ln w="25400">
            <a:solidFill>
              <a:srgbClr val="898782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398776" y="4102608"/>
            <a:ext cx="39623" cy="184404"/>
          </a:xfrm>
          <a:custGeom>
            <a:avLst/>
            <a:gdLst>
              <a:gd name="connsiteX0" fmla="*/ 9905 w 39623"/>
              <a:gd name="connsiteY0" fmla="*/ 9905 h 184404"/>
              <a:gd name="connsiteX1" fmla="*/ 9905 w 39623"/>
              <a:gd name="connsiteY1" fmla="*/ 174497 h 1844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623" h="184404">
                <a:moveTo>
                  <a:pt x="9905" y="9905"/>
                </a:moveTo>
                <a:lnTo>
                  <a:pt x="9905" y="174497"/>
                </a:lnTo>
              </a:path>
            </a:pathLst>
          </a:custGeom>
          <a:ln w="25400">
            <a:solidFill>
              <a:srgbClr val="898782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049523" y="4102608"/>
            <a:ext cx="39623" cy="1234439"/>
          </a:xfrm>
          <a:custGeom>
            <a:avLst/>
            <a:gdLst>
              <a:gd name="connsiteX0" fmla="*/ 9905 w 39623"/>
              <a:gd name="connsiteY0" fmla="*/ 9905 h 1234439"/>
              <a:gd name="connsiteX1" fmla="*/ 9905 w 39623"/>
              <a:gd name="connsiteY1" fmla="*/ 1224533 h 12344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623" h="1234439">
                <a:moveTo>
                  <a:pt x="9905" y="9905"/>
                </a:moveTo>
                <a:lnTo>
                  <a:pt x="9905" y="1224533"/>
                </a:lnTo>
              </a:path>
            </a:pathLst>
          </a:custGeom>
          <a:ln w="25400">
            <a:solidFill>
              <a:srgbClr val="898782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625596" y="4102608"/>
            <a:ext cx="39623" cy="184404"/>
          </a:xfrm>
          <a:custGeom>
            <a:avLst/>
            <a:gdLst>
              <a:gd name="connsiteX0" fmla="*/ 9905 w 39623"/>
              <a:gd name="connsiteY0" fmla="*/ 9905 h 184404"/>
              <a:gd name="connsiteX1" fmla="*/ 9905 w 39623"/>
              <a:gd name="connsiteY1" fmla="*/ 174497 h 1844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623" h="184404">
                <a:moveTo>
                  <a:pt x="9905" y="9905"/>
                </a:moveTo>
                <a:lnTo>
                  <a:pt x="9905" y="174497"/>
                </a:lnTo>
              </a:path>
            </a:pathLst>
          </a:custGeom>
          <a:ln w="25400">
            <a:solidFill>
              <a:srgbClr val="898782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274820" y="4081272"/>
            <a:ext cx="39623" cy="681228"/>
          </a:xfrm>
          <a:custGeom>
            <a:avLst/>
            <a:gdLst>
              <a:gd name="connsiteX0" fmla="*/ 9905 w 39623"/>
              <a:gd name="connsiteY0" fmla="*/ 9905 h 681228"/>
              <a:gd name="connsiteX1" fmla="*/ 9905 w 39623"/>
              <a:gd name="connsiteY1" fmla="*/ 671321 h 6812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623" h="681228">
                <a:moveTo>
                  <a:pt x="9905" y="9905"/>
                </a:moveTo>
                <a:lnTo>
                  <a:pt x="9905" y="671321"/>
                </a:lnTo>
              </a:path>
            </a:pathLst>
          </a:custGeom>
          <a:ln w="25400">
            <a:solidFill>
              <a:srgbClr val="898782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922520" y="4081272"/>
            <a:ext cx="39623" cy="865631"/>
          </a:xfrm>
          <a:custGeom>
            <a:avLst/>
            <a:gdLst>
              <a:gd name="connsiteX0" fmla="*/ 9905 w 39623"/>
              <a:gd name="connsiteY0" fmla="*/ 9905 h 865631"/>
              <a:gd name="connsiteX1" fmla="*/ 9905 w 39623"/>
              <a:gd name="connsiteY1" fmla="*/ 855725 h 8656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623" h="865631">
                <a:moveTo>
                  <a:pt x="9905" y="9905"/>
                </a:moveTo>
                <a:lnTo>
                  <a:pt x="9905" y="855725"/>
                </a:lnTo>
              </a:path>
            </a:pathLst>
          </a:custGeom>
          <a:ln w="25400">
            <a:solidFill>
              <a:srgbClr val="898782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6147815" y="4081272"/>
            <a:ext cx="39623" cy="265175"/>
          </a:xfrm>
          <a:custGeom>
            <a:avLst/>
            <a:gdLst>
              <a:gd name="connsiteX0" fmla="*/ 9905 w 39623"/>
              <a:gd name="connsiteY0" fmla="*/ 9905 h 265175"/>
              <a:gd name="connsiteX1" fmla="*/ 9905 w 39623"/>
              <a:gd name="connsiteY1" fmla="*/ 255269 h 2651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623" h="265175">
                <a:moveTo>
                  <a:pt x="9905" y="9905"/>
                </a:moveTo>
                <a:lnTo>
                  <a:pt x="9905" y="255269"/>
                </a:lnTo>
              </a:path>
            </a:pathLst>
          </a:custGeom>
          <a:ln w="25400">
            <a:solidFill>
              <a:srgbClr val="898782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723887" y="4081272"/>
            <a:ext cx="39623" cy="544068"/>
          </a:xfrm>
          <a:custGeom>
            <a:avLst/>
            <a:gdLst>
              <a:gd name="connsiteX0" fmla="*/ 9906 w 39623"/>
              <a:gd name="connsiteY0" fmla="*/ 9905 h 544068"/>
              <a:gd name="connsiteX1" fmla="*/ 9906 w 39623"/>
              <a:gd name="connsiteY1" fmla="*/ 534161 h 5440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623" h="544068">
                <a:moveTo>
                  <a:pt x="9906" y="9905"/>
                </a:moveTo>
                <a:lnTo>
                  <a:pt x="9906" y="534161"/>
                </a:lnTo>
              </a:path>
            </a:pathLst>
          </a:custGeom>
          <a:ln w="25400">
            <a:solidFill>
              <a:srgbClr val="898782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7947659" y="4052315"/>
            <a:ext cx="39623" cy="1499615"/>
          </a:xfrm>
          <a:custGeom>
            <a:avLst/>
            <a:gdLst>
              <a:gd name="connsiteX0" fmla="*/ 9906 w 39623"/>
              <a:gd name="connsiteY0" fmla="*/ 9905 h 1499615"/>
              <a:gd name="connsiteX1" fmla="*/ 16002 w 39623"/>
              <a:gd name="connsiteY1" fmla="*/ 1489710 h 14996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623" h="1499615">
                <a:moveTo>
                  <a:pt x="9906" y="9905"/>
                </a:moveTo>
                <a:lnTo>
                  <a:pt x="16002" y="1489710"/>
                </a:lnTo>
              </a:path>
            </a:pathLst>
          </a:custGeom>
          <a:ln w="25400">
            <a:solidFill>
              <a:srgbClr val="898782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8595359" y="4081272"/>
            <a:ext cx="39623" cy="542544"/>
          </a:xfrm>
          <a:custGeom>
            <a:avLst/>
            <a:gdLst>
              <a:gd name="connsiteX0" fmla="*/ 9906 w 39623"/>
              <a:gd name="connsiteY0" fmla="*/ 9905 h 542544"/>
              <a:gd name="connsiteX1" fmla="*/ 9906 w 39623"/>
              <a:gd name="connsiteY1" fmla="*/ 532637 h 5425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623" h="542544">
                <a:moveTo>
                  <a:pt x="9906" y="9905"/>
                </a:moveTo>
                <a:lnTo>
                  <a:pt x="9906" y="532637"/>
                </a:lnTo>
              </a:path>
            </a:pathLst>
          </a:custGeom>
          <a:ln w="25400">
            <a:solidFill>
              <a:srgbClr val="898782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3700" y="0"/>
            <a:ext cx="3302000" cy="81280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" y="3441700"/>
            <a:ext cx="8877300" cy="6604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22300" y="4381500"/>
            <a:ext cx="1054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02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«Национальная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622300" y="4533900"/>
            <a:ext cx="520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оборона»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664200" y="4318000"/>
            <a:ext cx="927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«Социальная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5664200" y="4470400"/>
            <a:ext cx="6096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политика»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4673600" y="4978400"/>
            <a:ext cx="800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08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«Культура,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1485900" y="5283200"/>
            <a:ext cx="12065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правоохранительная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деятельность»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88900" y="4356100"/>
            <a:ext cx="2908300" cy="939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1828800" algn="l"/>
              </a:tabLst>
            </a:pPr>
            <a:r>
              <a:rPr lang="en-US" altLang="zh-CN" dirty="0" smtClean="0"/>
              <a:t>	</a:t>
            </a: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«Национальная</a:t>
            </a:r>
          </a:p>
          <a:p>
            <a:pPr>
              <a:lnSpc>
                <a:spcPts val="1100"/>
              </a:lnSpc>
              <a:tabLst>
                <a:tab pos="1828800" algn="l"/>
              </a:tabLst>
            </a:pPr>
            <a:r>
              <a:rPr lang="en-US" altLang="zh-CN" dirty="0" smtClean="0"/>
              <a:t>	</a:t>
            </a: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экономика»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1828800" algn="l"/>
              </a:tabLst>
            </a:pP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«Общегосударствен-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03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«Национальная</a:t>
            </a:r>
          </a:p>
          <a:p>
            <a:pPr>
              <a:lnSpc>
                <a:spcPts val="1100"/>
              </a:lnSpc>
              <a:tabLst>
                <a:tab pos="1828800" algn="l"/>
              </a:tabLst>
            </a:pP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вопросы»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2806700" y="5384800"/>
            <a:ext cx="8509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«Жилищно-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коммунальное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хозяйство»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3365500" y="4318000"/>
            <a:ext cx="3937000" cy="99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444500" algn="l"/>
                <a:tab pos="1308100" algn="l"/>
              </a:tabLst>
            </a:pP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06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«Охрана</a:t>
            </a:r>
          </a:p>
          <a:p>
            <a:pPr>
              <a:lnSpc>
                <a:spcPts val="1200"/>
              </a:lnSpc>
              <a:tabLst>
                <a:tab pos="444500" algn="l"/>
                <a:tab pos="1308100" algn="l"/>
              </a:tabLst>
            </a:pP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окружающей</a:t>
            </a:r>
          </a:p>
          <a:p>
            <a:pPr>
              <a:lnSpc>
                <a:spcPts val="1300"/>
              </a:lnSpc>
              <a:tabLst>
                <a:tab pos="444500" algn="l"/>
                <a:tab pos="1308100" algn="l"/>
              </a:tabLst>
            </a:pP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среды»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</a:t>
            </a: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«Физическая</a:t>
            </a:r>
          </a:p>
          <a:p>
            <a:pPr>
              <a:lnSpc>
                <a:spcPts val="1200"/>
              </a:lnSpc>
              <a:tabLst>
                <a:tab pos="444500" algn="l"/>
                <a:tab pos="1308100" algn="l"/>
              </a:tabLst>
            </a:pPr>
            <a:r>
              <a:rPr lang="en-US" altLang="zh-CN" dirty="0" smtClean="0"/>
              <a:t>	</a:t>
            </a: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«Образование»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444500" algn="l"/>
                <a:tab pos="1308100" algn="l"/>
              </a:tabLst>
            </a:pPr>
            <a:r>
              <a:rPr lang="en-US" altLang="zh-CN" dirty="0" smtClean="0"/>
              <a:t>		</a:t>
            </a: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кинематография»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6388100" y="4914900"/>
            <a:ext cx="3810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спорт»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7543800" y="5638800"/>
            <a:ext cx="11049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«Обслуживание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государственного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муниципального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долга»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7975600" y="4673600"/>
            <a:ext cx="11557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998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altLang="zh-CN" sz="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8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«Межбюджетные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трансферты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общего</a:t>
            </a:r>
          </a:p>
          <a:p>
            <a:pPr>
              <a:lnSpc>
                <a:spcPts val="1100"/>
              </a:lnSpc>
              <a:tabLst/>
            </a:pPr>
            <a:r>
              <a:rPr lang="en-US" altLang="zh-CN" sz="9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характера»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190500" y="214290"/>
            <a:ext cx="8610600" cy="327782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2984500" algn="l"/>
              </a:tabLst>
            </a:pPr>
            <a:r>
              <a:rPr lang="en-US" altLang="zh-CN" dirty="0" smtClean="0"/>
              <a:t>	</a:t>
            </a:r>
            <a:r>
              <a:rPr lang="en-US" altLang="zh-CN" sz="2795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Расходы</a:t>
            </a:r>
            <a:r>
              <a:rPr lang="en-US" altLang="zh-CN" sz="279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бюджета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984500" algn="l"/>
              </a:tabLst>
            </a:pPr>
            <a:r>
              <a:rPr lang="en-US" altLang="zh-CN" sz="14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выплачиваемые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денежные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средства,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исключением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средств,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являющихся</a:t>
            </a:r>
          </a:p>
          <a:p>
            <a:pPr>
              <a:lnSpc>
                <a:spcPts val="1500"/>
              </a:lnSpc>
              <a:tabLst>
                <a:tab pos="2984500" algn="l"/>
              </a:tabLst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источниками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финансирования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дефицита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984500" algn="l"/>
              </a:tabLst>
            </a:pPr>
            <a:r>
              <a:rPr lang="en-US" altLang="zh-CN" sz="14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осуществляется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соответствии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расходными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обязательствами,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обусловленными</a:t>
            </a:r>
          </a:p>
          <a:p>
            <a:pPr>
              <a:lnSpc>
                <a:spcPts val="1500"/>
              </a:lnSpc>
              <a:tabLst>
                <a:tab pos="2984500" algn="l"/>
              </a:tabLst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установленным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законодательством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разграничением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полномочий,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исполнение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которых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должно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происходить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очередном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финансовом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счет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соответствующих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бюджетов.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2984500" algn="l"/>
              </a:tabLst>
            </a:pPr>
            <a:r>
              <a:rPr lang="en-US" altLang="zh-CN" sz="14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Принципы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формирования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бюджета:</a:t>
            </a:r>
          </a:p>
          <a:p>
            <a:pPr>
              <a:lnSpc>
                <a:spcPts val="1400"/>
              </a:lnSpc>
              <a:tabLst>
                <a:tab pos="29845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разделам;</a:t>
            </a:r>
          </a:p>
          <a:p>
            <a:pPr>
              <a:lnSpc>
                <a:spcPts val="1400"/>
              </a:lnSpc>
              <a:tabLst>
                <a:tab pos="29845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ведомствам;</a:t>
            </a:r>
          </a:p>
          <a:p>
            <a:pPr>
              <a:lnSpc>
                <a:spcPts val="1400"/>
              </a:lnSpc>
              <a:tabLst>
                <a:tab pos="29845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200" dirty="0" smtClean="0">
                <a:latin typeface="Times New Roman" pitchFamily="18" charset="0"/>
                <a:cs typeface="Times New Roman" pitchFamily="18" charset="0"/>
              </a:rPr>
              <a:t>муниципальным и государственным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программам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1200" dirty="0" smtClean="0">
                <a:latin typeface="Times New Roman" pitchFamily="18" charset="0"/>
                <a:cs typeface="Times New Roman" pitchFamily="18" charset="0"/>
              </a:rPr>
              <a:t>Назаровского района и Красноярского края</a:t>
            </a:r>
            <a:endParaRPr lang="en-US" altLang="zh-CN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2984500" algn="l"/>
              </a:tabLst>
            </a:pPr>
            <a:r>
              <a:rPr lang="en-US" altLang="zh-CN" sz="2006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Разделы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классификации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бюджетов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8978900" y="67056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13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210311" y="5654040"/>
            <a:ext cx="4504944" cy="1014983"/>
          </a:xfrm>
          <a:custGeom>
            <a:avLst/>
            <a:gdLst>
              <a:gd name="connsiteX0" fmla="*/ 0 w 4504944"/>
              <a:gd name="connsiteY0" fmla="*/ 1014983 h 1014983"/>
              <a:gd name="connsiteX1" fmla="*/ 4504943 w 4504944"/>
              <a:gd name="connsiteY1" fmla="*/ 1014983 h 1014983"/>
              <a:gd name="connsiteX2" fmla="*/ 4504943 w 4504944"/>
              <a:gd name="connsiteY2" fmla="*/ 0 h 1014983"/>
              <a:gd name="connsiteX3" fmla="*/ 0 w 4504944"/>
              <a:gd name="connsiteY3" fmla="*/ 0 h 1014983"/>
              <a:gd name="connsiteX4" fmla="*/ 0 w 4504944"/>
              <a:gd name="connsiteY4" fmla="*/ 1014983 h 10149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504944" h="1014983">
                <a:moveTo>
                  <a:pt x="0" y="1014983"/>
                </a:moveTo>
                <a:lnTo>
                  <a:pt x="4504943" y="1014983"/>
                </a:lnTo>
                <a:lnTo>
                  <a:pt x="4504943" y="0"/>
                </a:lnTo>
                <a:lnTo>
                  <a:pt x="0" y="0"/>
                </a:lnTo>
                <a:lnTo>
                  <a:pt x="0" y="1014983"/>
                </a:lnTo>
              </a:path>
            </a:pathLst>
          </a:custGeom>
          <a:solidFill>
            <a:srgbClr val="F9C09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293875" y="4631435"/>
            <a:ext cx="1979676" cy="1005840"/>
          </a:xfrm>
          <a:custGeom>
            <a:avLst/>
            <a:gdLst>
              <a:gd name="connsiteX0" fmla="*/ 1601597 w 1979676"/>
              <a:gd name="connsiteY0" fmla="*/ 0 h 1005840"/>
              <a:gd name="connsiteX1" fmla="*/ 378078 w 1979676"/>
              <a:gd name="connsiteY1" fmla="*/ 0 h 1005840"/>
              <a:gd name="connsiteX2" fmla="*/ 0 w 1979676"/>
              <a:gd name="connsiteY2" fmla="*/ 621665 h 1005840"/>
              <a:gd name="connsiteX3" fmla="*/ 989838 w 1979676"/>
              <a:gd name="connsiteY3" fmla="*/ 1005840 h 1005840"/>
              <a:gd name="connsiteX4" fmla="*/ 1979676 w 1979676"/>
              <a:gd name="connsiteY4" fmla="*/ 621665 h 1005840"/>
              <a:gd name="connsiteX5" fmla="*/ 1601597 w 1979676"/>
              <a:gd name="connsiteY5" fmla="*/ 0 h 10058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979676" h="1005840">
                <a:moveTo>
                  <a:pt x="1601597" y="0"/>
                </a:moveTo>
                <a:lnTo>
                  <a:pt x="378078" y="0"/>
                </a:lnTo>
                <a:lnTo>
                  <a:pt x="0" y="621665"/>
                </a:lnTo>
                <a:lnTo>
                  <a:pt x="989838" y="1005840"/>
                </a:lnTo>
                <a:lnTo>
                  <a:pt x="1979676" y="621665"/>
                </a:lnTo>
                <a:lnTo>
                  <a:pt x="1601597" y="0"/>
                </a:lnTo>
              </a:path>
            </a:pathLst>
          </a:custGeom>
          <a:solidFill>
            <a:srgbClr val="F9C09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21791" y="4582667"/>
            <a:ext cx="3681983" cy="100584"/>
          </a:xfrm>
          <a:custGeom>
            <a:avLst/>
            <a:gdLst>
              <a:gd name="connsiteX0" fmla="*/ 25145 w 3681983"/>
              <a:gd name="connsiteY0" fmla="*/ 25146 h 100584"/>
              <a:gd name="connsiteX1" fmla="*/ 3656837 w 3681983"/>
              <a:gd name="connsiteY1" fmla="*/ 25146 h 1005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81983" h="100584">
                <a:moveTo>
                  <a:pt x="25145" y="25146"/>
                </a:moveTo>
                <a:lnTo>
                  <a:pt x="3656837" y="25146"/>
                </a:lnTo>
              </a:path>
            </a:pathLst>
          </a:custGeom>
          <a:ln w="50800">
            <a:solidFill>
              <a:srgbClr val="F9C09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760720" y="4631435"/>
            <a:ext cx="2058924" cy="1019555"/>
          </a:xfrm>
          <a:custGeom>
            <a:avLst/>
            <a:gdLst>
              <a:gd name="connsiteX0" fmla="*/ 1665732 w 2058924"/>
              <a:gd name="connsiteY0" fmla="*/ 0 h 1019555"/>
              <a:gd name="connsiteX1" fmla="*/ 393191 w 2058924"/>
              <a:gd name="connsiteY1" fmla="*/ 0 h 1019555"/>
              <a:gd name="connsiteX2" fmla="*/ 0 w 2058924"/>
              <a:gd name="connsiteY2" fmla="*/ 630173 h 1019555"/>
              <a:gd name="connsiteX3" fmla="*/ 1029461 w 2058924"/>
              <a:gd name="connsiteY3" fmla="*/ 1019555 h 1019555"/>
              <a:gd name="connsiteX4" fmla="*/ 2058923 w 2058924"/>
              <a:gd name="connsiteY4" fmla="*/ 630173 h 1019555"/>
              <a:gd name="connsiteX5" fmla="*/ 1665732 w 2058924"/>
              <a:gd name="connsiteY5" fmla="*/ 0 h 10195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058924" h="1019555">
                <a:moveTo>
                  <a:pt x="1665732" y="0"/>
                </a:moveTo>
                <a:lnTo>
                  <a:pt x="393191" y="0"/>
                </a:lnTo>
                <a:lnTo>
                  <a:pt x="0" y="630173"/>
                </a:lnTo>
                <a:lnTo>
                  <a:pt x="1029461" y="1019555"/>
                </a:lnTo>
                <a:lnTo>
                  <a:pt x="2058923" y="630173"/>
                </a:lnTo>
                <a:lnTo>
                  <a:pt x="1665732" y="0"/>
                </a:lnTo>
              </a:path>
            </a:pathLst>
          </a:custGeom>
          <a:solidFill>
            <a:srgbClr val="92CDD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925567" y="4582667"/>
            <a:ext cx="3680459" cy="97535"/>
          </a:xfrm>
          <a:custGeom>
            <a:avLst/>
            <a:gdLst>
              <a:gd name="connsiteX0" fmla="*/ 24384 w 3680459"/>
              <a:gd name="connsiteY0" fmla="*/ 24384 h 97535"/>
              <a:gd name="connsiteX1" fmla="*/ 3656075 w 3680459"/>
              <a:gd name="connsiteY1" fmla="*/ 24384 h 97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680459" h="97535">
                <a:moveTo>
                  <a:pt x="24384" y="24384"/>
                </a:moveTo>
                <a:lnTo>
                  <a:pt x="3656075" y="24384"/>
                </a:lnTo>
              </a:path>
            </a:pathLst>
          </a:custGeom>
          <a:ln w="50800">
            <a:solidFill>
              <a:srgbClr val="92CDDD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945379" y="5654040"/>
            <a:ext cx="3997452" cy="1014983"/>
          </a:xfrm>
          <a:custGeom>
            <a:avLst/>
            <a:gdLst>
              <a:gd name="connsiteX0" fmla="*/ 0 w 3997452"/>
              <a:gd name="connsiteY0" fmla="*/ 1014983 h 1014983"/>
              <a:gd name="connsiteX1" fmla="*/ 3997451 w 3997452"/>
              <a:gd name="connsiteY1" fmla="*/ 1014983 h 1014983"/>
              <a:gd name="connsiteX2" fmla="*/ 3997451 w 3997452"/>
              <a:gd name="connsiteY2" fmla="*/ 0 h 1014983"/>
              <a:gd name="connsiteX3" fmla="*/ 0 w 3997452"/>
              <a:gd name="connsiteY3" fmla="*/ 0 h 1014983"/>
              <a:gd name="connsiteX4" fmla="*/ 0 w 3997452"/>
              <a:gd name="connsiteY4" fmla="*/ 1014983 h 10149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97452" h="1014983">
                <a:moveTo>
                  <a:pt x="0" y="1014983"/>
                </a:moveTo>
                <a:lnTo>
                  <a:pt x="3997451" y="1014983"/>
                </a:lnTo>
                <a:lnTo>
                  <a:pt x="3997451" y="0"/>
                </a:lnTo>
                <a:lnTo>
                  <a:pt x="0" y="0"/>
                </a:lnTo>
                <a:lnTo>
                  <a:pt x="0" y="1014983"/>
                </a:lnTo>
              </a:path>
            </a:pathLst>
          </a:custGeom>
          <a:solidFill>
            <a:srgbClr val="92CDD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" y="0"/>
            <a:ext cx="7721600" cy="49657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3200" y="5715000"/>
            <a:ext cx="44958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превышении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доходами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принимается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03200" y="5956300"/>
            <a:ext cx="6858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181100" y="5956300"/>
            <a:ext cx="1905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651000" y="5956300"/>
            <a:ext cx="9144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источниках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857500" y="5956300"/>
            <a:ext cx="7747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покрытия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3924300" y="5956300"/>
            <a:ext cx="7747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дефицита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03200" y="6184900"/>
            <a:ext cx="889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(например,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1295400" y="6184900"/>
            <a:ext cx="10541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использовать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2565400" y="6184900"/>
            <a:ext cx="9525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имеющиеся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3721100" y="6184900"/>
            <a:ext cx="9779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накопления,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03200" y="6413500"/>
            <a:ext cx="39243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остатки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счёте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бюджета,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взять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долг).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977900" y="3860800"/>
            <a:ext cx="8382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00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1511300" y="4686300"/>
            <a:ext cx="15494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355600" algn="l"/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974707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>
              <a:lnSpc>
                <a:spcPts val="1900"/>
              </a:lnSpc>
              <a:tabLst>
                <a:tab pos="355600" algn="l"/>
                <a:tab pos="393700" algn="l"/>
              </a:tabLst>
            </a:pPr>
            <a:r>
              <a:rPr lang="en-US" altLang="zh-CN" sz="1596" b="1" dirty="0" smtClean="0">
                <a:solidFill>
                  <a:srgbClr val="974707"/>
                </a:solidFill>
                <a:latin typeface="Times New Roman" pitchFamily="18" charset="0"/>
                <a:cs typeface="Times New Roman" pitchFamily="18" charset="0"/>
              </a:rPr>
              <a:t>(расходы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974707"/>
                </a:solidFill>
                <a:latin typeface="Times New Roman" pitchFamily="18" charset="0"/>
                <a:cs typeface="Times New Roman" pitchFamily="18" charset="0"/>
              </a:rPr>
              <a:t>больше</a:t>
            </a:r>
          </a:p>
          <a:p>
            <a:pPr>
              <a:lnSpc>
                <a:spcPts val="1900"/>
              </a:lnSpc>
              <a:tabLst>
                <a:tab pos="355600" algn="l"/>
                <a:tab pos="393700" algn="l"/>
              </a:tabLst>
            </a:pPr>
            <a:r>
              <a:rPr lang="en-US" altLang="zh-CN" dirty="0" smtClean="0"/>
              <a:t>		</a:t>
            </a:r>
            <a:r>
              <a:rPr lang="en-US" altLang="zh-CN" sz="1598" b="1" dirty="0" smtClean="0">
                <a:solidFill>
                  <a:srgbClr val="974707"/>
                </a:solidFill>
                <a:latin typeface="Times New Roman" pitchFamily="18" charset="0"/>
                <a:cs typeface="Times New Roman" pitchFamily="18" charset="0"/>
              </a:rPr>
              <a:t>доходов)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5626100" y="4127500"/>
            <a:ext cx="8382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004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7340600" y="4000500"/>
            <a:ext cx="9271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004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2628900" y="4076700"/>
            <a:ext cx="9271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00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6083300" y="4686300"/>
            <a:ext cx="14478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241300" algn="l"/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30859C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  <a:p>
            <a:pPr>
              <a:lnSpc>
                <a:spcPts val="1900"/>
              </a:lnSpc>
              <a:tabLst>
                <a:tab pos="241300" algn="l"/>
                <a:tab pos="292100" algn="l"/>
              </a:tabLst>
            </a:pPr>
            <a:r>
              <a:rPr lang="en-US" altLang="zh-CN" sz="1596" b="1" dirty="0" smtClean="0">
                <a:solidFill>
                  <a:srgbClr val="30859C"/>
                </a:solidFill>
                <a:latin typeface="Times New Roman" pitchFamily="18" charset="0"/>
                <a:cs typeface="Times New Roman" pitchFamily="18" charset="0"/>
              </a:rPr>
              <a:t>(доходы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30859C"/>
                </a:solidFill>
                <a:latin typeface="Times New Roman" pitchFamily="18" charset="0"/>
                <a:cs typeface="Times New Roman" pitchFamily="18" charset="0"/>
              </a:rPr>
              <a:t>больше</a:t>
            </a:r>
          </a:p>
          <a:p>
            <a:pPr>
              <a:lnSpc>
                <a:spcPts val="1900"/>
              </a:lnSpc>
              <a:tabLst>
                <a:tab pos="241300" algn="l"/>
                <a:tab pos="292100" algn="l"/>
              </a:tabLst>
            </a:pPr>
            <a:r>
              <a:rPr lang="en-US" altLang="zh-CN" dirty="0" smtClean="0"/>
              <a:t>		</a:t>
            </a:r>
            <a:r>
              <a:rPr lang="en-US" altLang="zh-CN" sz="1596" b="1" dirty="0" smtClean="0">
                <a:solidFill>
                  <a:srgbClr val="30859C"/>
                </a:solidFill>
                <a:latin typeface="Times New Roman" pitchFamily="18" charset="0"/>
                <a:cs typeface="Times New Roman" pitchFamily="18" charset="0"/>
              </a:rPr>
              <a:t>расходов)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4940300" y="5715000"/>
            <a:ext cx="3302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5486400" y="5715000"/>
            <a:ext cx="10287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превышении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6743700" y="5715000"/>
            <a:ext cx="6477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7594600" y="5715000"/>
            <a:ext cx="2794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8089900" y="5715000"/>
            <a:ext cx="8382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расходами</a:t>
            </a:r>
          </a:p>
        </p:txBody>
      </p:sp>
      <p:sp>
        <p:nvSpPr>
          <p:cNvPr id="1024" name="TextBox 1"/>
          <p:cNvSpPr txBox="1"/>
          <p:nvPr/>
        </p:nvSpPr>
        <p:spPr>
          <a:xfrm>
            <a:off x="4940300" y="5956300"/>
            <a:ext cx="39878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принимается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решение,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использовать</a:t>
            </a:r>
          </a:p>
        </p:txBody>
      </p:sp>
      <p:sp>
        <p:nvSpPr>
          <p:cNvPr id="1025" name="TextBox 1"/>
          <p:cNvSpPr txBox="1"/>
          <p:nvPr/>
        </p:nvSpPr>
        <p:spPr>
          <a:xfrm>
            <a:off x="4940300" y="6184900"/>
            <a:ext cx="889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(например,</a:t>
            </a:r>
          </a:p>
        </p:txBody>
      </p:sp>
      <p:sp>
        <p:nvSpPr>
          <p:cNvPr id="1026" name="TextBox 1"/>
          <p:cNvSpPr txBox="1"/>
          <p:nvPr/>
        </p:nvSpPr>
        <p:spPr>
          <a:xfrm>
            <a:off x="6096000" y="6184900"/>
            <a:ext cx="9906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накапливать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7353300" y="6184900"/>
            <a:ext cx="6985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резервы,</a:t>
            </a:r>
          </a:p>
        </p:txBody>
      </p:sp>
      <p:sp>
        <p:nvSpPr>
          <p:cNvPr id="1029" name="TextBox 1"/>
          <p:cNvSpPr txBox="1"/>
          <p:nvPr/>
        </p:nvSpPr>
        <p:spPr>
          <a:xfrm>
            <a:off x="8318500" y="6184900"/>
            <a:ext cx="6223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остатки</a:t>
            </a:r>
          </a:p>
        </p:txBody>
      </p:sp>
      <p:sp>
        <p:nvSpPr>
          <p:cNvPr id="1030" name="TextBox 1"/>
          <p:cNvSpPr txBox="1"/>
          <p:nvPr/>
        </p:nvSpPr>
        <p:spPr>
          <a:xfrm>
            <a:off x="4940300" y="6413500"/>
            <a:ext cx="34417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счёте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бюджета,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погашать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долг).</a:t>
            </a:r>
          </a:p>
        </p:txBody>
      </p:sp>
      <p:sp>
        <p:nvSpPr>
          <p:cNvPr id="1031" name="TextBox 1"/>
          <p:cNvSpPr txBox="1"/>
          <p:nvPr/>
        </p:nvSpPr>
        <p:spPr>
          <a:xfrm>
            <a:off x="2387600" y="215900"/>
            <a:ext cx="4279900" cy="99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533400" algn="l"/>
              </a:tabLst>
            </a:pPr>
            <a:r>
              <a:rPr lang="en-US" altLang="zh-CN" dirty="0" smtClean="0"/>
              <a:t>	</a:t>
            </a: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Дефицит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и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профицит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533400" algn="l"/>
              </a:tabLst>
            </a:pPr>
            <a:r>
              <a:rPr lang="en-US" altLang="zh-CN" sz="18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(Профицит)</a:t>
            </a:r>
          </a:p>
        </p:txBody>
      </p:sp>
      <p:sp>
        <p:nvSpPr>
          <p:cNvPr id="1032" name="TextBox 1"/>
          <p:cNvSpPr txBox="1"/>
          <p:nvPr/>
        </p:nvSpPr>
        <p:spPr>
          <a:xfrm>
            <a:off x="8978900" y="67056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14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77318" cy="785818"/>
          </a:xfrm>
        </p:spPr>
        <p:txBody>
          <a:bodyPr>
            <a:normAutofit/>
          </a:bodyPr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400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района </a:t>
            </a:r>
            <a:r>
              <a:rPr lang="ru-RU" sz="2400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2014- 2016 годы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786875" cy="499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7732"/>
                <a:gridCol w="1569709"/>
                <a:gridCol w="1665652"/>
                <a:gridCol w="1833782"/>
              </a:tblGrid>
              <a:tr h="399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План, тыс. рублей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5029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2014 год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2015 год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2016 год</a:t>
                      </a:r>
                    </a:p>
                    <a:p>
                      <a:pPr algn="ctr"/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9241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</a:t>
                      </a:r>
                      <a:r>
                        <a:rPr lang="ru-RU" sz="2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доходов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783 509,1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783 275,2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782 627,6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62052"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Собственные доходы</a:t>
                      </a:r>
                    </a:p>
                    <a:p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 т.ч. налог на доходы физических лиц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237 153,9</a:t>
                      </a:r>
                    </a:p>
                    <a:p>
                      <a:pPr algn="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195 050,3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248 066,0</a:t>
                      </a:r>
                    </a:p>
                    <a:p>
                      <a:pPr algn="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205 487,5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258 875,2</a:t>
                      </a:r>
                    </a:p>
                    <a:p>
                      <a:pPr algn="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215 970,4</a:t>
                      </a:r>
                    </a:p>
                    <a:p>
                      <a:pPr algn="r"/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8633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Безвозмездные</a:t>
                      </a:r>
                    </a:p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поступления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546 355,2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535209,2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523 752,4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327A-DF20-4FFC-AD29-94BC7BD1033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85818"/>
          </a:xfrm>
        </p:spPr>
        <p:txBody>
          <a:bodyPr>
            <a:noAutofit/>
          </a:bodyPr>
          <a:lstStyle/>
          <a:p>
            <a:r>
              <a:rPr lang="ru-RU" sz="2800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</a:t>
            </a:r>
            <a:r>
              <a:rPr lang="ru-RU" sz="2800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 муниципального района на </a:t>
            </a:r>
            <a:r>
              <a:rPr lang="ru-RU" sz="2800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2014-2016 годы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42908" y="1000108"/>
          <a:ext cx="8991600" cy="564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6050" y="1000108"/>
            <a:ext cx="569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3%</a:t>
            </a:r>
            <a:endParaRPr lang="ru-RU" sz="20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327A-DF20-4FFC-AD29-94BC7BD1033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>
            <a:spLocks noGrp="1"/>
          </p:cNvSpPr>
          <p:nvPr>
            <p:ph type="ctrTitle"/>
          </p:nvPr>
        </p:nvSpPr>
        <p:spPr>
          <a:xfrm>
            <a:off x="714348" y="404664"/>
            <a:ext cx="8429652" cy="432048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платежей крупных налогоплательщиков в бюджете муниципального района</a:t>
            </a:r>
          </a:p>
        </p:txBody>
      </p:sp>
      <p:sp>
        <p:nvSpPr>
          <p:cNvPr id="11" name="Содержимое 16"/>
          <p:cNvSpPr txBox="1">
            <a:spLocks/>
          </p:cNvSpPr>
          <p:nvPr/>
        </p:nvSpPr>
        <p:spPr>
          <a:xfrm>
            <a:off x="3000375" y="4214813"/>
            <a:ext cx="6143625" cy="1571625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9800" b="1" i="1" u="sng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7162B-42AF-4F73-92B0-BA78C3D4BA9A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 rot="5400000">
            <a:off x="15859205" y="357166"/>
            <a:ext cx="642942" cy="5500727"/>
          </a:xfrm>
          <a:prstGeom prst="round2SameRect">
            <a:avLst>
              <a:gd name="adj1" fmla="val 16667"/>
              <a:gd name="adj2" fmla="val 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Группа 12"/>
          <p:cNvGrpSpPr/>
          <p:nvPr/>
        </p:nvGrpSpPr>
        <p:grpSpPr>
          <a:xfrm>
            <a:off x="1428729" y="4000505"/>
            <a:ext cx="13997926" cy="2502266"/>
            <a:chOff x="1" y="1745553"/>
            <a:chExt cx="13997926" cy="2502266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13135227" y="1897794"/>
              <a:ext cx="1014942" cy="710459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1" y="3943336"/>
              <a:ext cx="710459" cy="304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kern="1200" dirty="0"/>
            </a:p>
          </p:txBody>
        </p:sp>
      </p:grpSp>
      <p:graphicFrame>
        <p:nvGraphicFramePr>
          <p:cNvPr id="17" name="Диаграмм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19054489"/>
              </p:ext>
            </p:extLst>
          </p:nvPr>
        </p:nvGraphicFramePr>
        <p:xfrm>
          <a:off x="683568" y="908720"/>
          <a:ext cx="338437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10195331"/>
              </p:ext>
            </p:extLst>
          </p:nvPr>
        </p:nvGraphicFramePr>
        <p:xfrm>
          <a:off x="5580112" y="1289049"/>
          <a:ext cx="3563888" cy="235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1992476"/>
              </p:ext>
            </p:extLst>
          </p:nvPr>
        </p:nvGraphicFramePr>
        <p:xfrm>
          <a:off x="214282" y="1142984"/>
          <a:ext cx="5500726" cy="3242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0652589"/>
              </p:ext>
            </p:extLst>
          </p:nvPr>
        </p:nvGraphicFramePr>
        <p:xfrm>
          <a:off x="1928794" y="4286232"/>
          <a:ext cx="6328154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60" y="260648"/>
            <a:ext cx="8208912" cy="640871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624222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00132"/>
          </a:xfrm>
        </p:spPr>
        <p:txBody>
          <a:bodyPr/>
          <a:lstStyle/>
          <a:p>
            <a:r>
              <a:rPr lang="ru-RU" sz="2400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муниципального района  </a:t>
            </a:r>
            <a:r>
              <a:rPr lang="ru-RU" sz="2400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2014- 2016 годы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3" y="1143000"/>
          <a:ext cx="8858313" cy="5317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0057"/>
                <a:gridCol w="1602667"/>
                <a:gridCol w="1602667"/>
                <a:gridCol w="159292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48 199,2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43 965,7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45 748,9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2 111,5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2 133,6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2 133,6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19 871,3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18 229,1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20 228,6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21 839,5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20 712,0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18 885,6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436 631,8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441 920,1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441 000,1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Культура,  кинематография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26 911,4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23 411,4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23 411,4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137 367,2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140 459,0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128 890,4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4 210,7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4 210,6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4 210,6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Обслуживание государственного и муниципального  долга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250,0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250,0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250,0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Межбюджетные </a:t>
                      </a:r>
                      <a:r>
                        <a:rPr lang="ru-RU" sz="20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трансферты</a:t>
                      </a:r>
                      <a:endParaRPr lang="ru-RU" sz="20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88 822,8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80 943,5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80 943,5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erpetua Titling MT"/>
                        </a:rPr>
                        <a:t>Условно утвержденные расходы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9 046,3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18 617,4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ВСЕГО: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786 215,4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785 281,3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</a:rPr>
                        <a:t>784 320,1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r>
              <a:rPr lang="ru-RU" sz="2800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на социальную сферу на 2014-2016 годы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8972520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327A-DF20-4FFC-AD29-94BC7BD1033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Перечень муниципальных программ </a:t>
            </a:r>
            <a:br>
              <a:rPr lang="ru-RU" sz="2400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2014- 2016 годы, объем их финансирования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5"/>
          <a:ext cx="9144000" cy="5657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322"/>
                <a:gridCol w="1071570"/>
                <a:gridCol w="1143008"/>
                <a:gridCol w="1000100"/>
              </a:tblGrid>
              <a:tr h="3809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2014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2015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2016 год</a:t>
                      </a:r>
                      <a:endParaRPr lang="ru-RU" sz="1600" dirty="0"/>
                    </a:p>
                  </a:txBody>
                  <a:tcPr/>
                </a:tc>
              </a:tr>
              <a:tr h="329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1. Развитие 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457 473,5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463 942,4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463 942,4</a:t>
                      </a:r>
                    </a:p>
                  </a:txBody>
                  <a:tcPr marL="68580" marR="68580" marT="0" marB="0"/>
                </a:tc>
              </a:tr>
              <a:tr h="289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2. Социальная поддержка населения      Назаровского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109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 137,0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111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 780,2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100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 211,6</a:t>
                      </a:r>
                    </a:p>
                  </a:txBody>
                  <a:tcPr marL="68580" marR="68580" marT="0" marB="0"/>
                </a:tc>
              </a:tr>
              <a:tr h="444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3. Реформирование и модернизация жилищно-коммунального хозяйства и повышение энергетической эффективности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17 683,5 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18 576,0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18 749,6</a:t>
                      </a:r>
                    </a:p>
                  </a:txBody>
                  <a:tcPr marL="68580" marR="68580" marT="0" marB="0"/>
                </a:tc>
              </a:tr>
              <a:tr h="444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4. Защита населения и территорий Назаровского района  от чрезвычайных ситуаций природного и техногенного характера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1 485,0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500,0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500,0</a:t>
                      </a:r>
                    </a:p>
                  </a:txBody>
                  <a:tcPr marL="68580" marR="68580" marT="0" marB="0"/>
                </a:tc>
              </a:tr>
              <a:tr h="325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5. Обращение с отходами на территории Назаровского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 750,0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 000,0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 000,0</a:t>
                      </a:r>
                    </a:p>
                  </a:txBody>
                  <a:tcPr marL="68580" marR="68580" marT="0" marB="0"/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6. Развитие культуры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26 911,4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23 411,4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23 411,4</a:t>
                      </a:r>
                    </a:p>
                  </a:txBody>
                  <a:tcPr marL="68580" marR="68580" marT="0" marB="0"/>
                </a:tc>
              </a:tr>
              <a:tr h="241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7. Развитие физической культуры и спорта Назаровского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 210,7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 210,6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 210,6</a:t>
                      </a:r>
                    </a:p>
                  </a:txBody>
                  <a:tcPr marL="68580" marR="68580" marT="0" marB="0"/>
                </a:tc>
              </a:tr>
              <a:tr h="327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8. Развитие молодежной политики Назаровского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 847,9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 824,8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904,8</a:t>
                      </a:r>
                    </a:p>
                  </a:txBody>
                  <a:tcPr marL="68580" marR="68580" marT="0" marB="0"/>
                </a:tc>
              </a:tr>
              <a:tr h="444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9. Развитие инвестиционной,   инновационной деятельности, малого и среднего предпринимательства на территории Назаровского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50,0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50,0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50,0</a:t>
                      </a:r>
                    </a:p>
                  </a:txBody>
                  <a:tcPr marL="68580" marR="68580" marT="0" marB="0"/>
                </a:tc>
              </a:tr>
              <a:tr h="300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10. Развитие транспортной системы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12 122,7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12 122,7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12 122,7</a:t>
                      </a:r>
                    </a:p>
                  </a:txBody>
                  <a:tcPr marL="68580" marR="68580" marT="0" marB="0"/>
                </a:tc>
              </a:tr>
              <a:tr h="444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11. Информационное обеспечение населения о деятельности органов местного самоуправления администрации Назаровского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1 263,1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1 263,1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1 263,1</a:t>
                      </a:r>
                    </a:p>
                  </a:txBody>
                  <a:tcPr marL="68580" marR="68580" marT="0" marB="0"/>
                </a:tc>
              </a:tr>
              <a:tr h="240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12. Развитие сельского хозяйства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4 033,6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4 166,4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4 165,9</a:t>
                      </a:r>
                    </a:p>
                  </a:txBody>
                  <a:tcPr marL="68580" marR="68580" marT="0" marB="0"/>
                </a:tc>
              </a:tr>
              <a:tr h="444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13. Обеспечение доступным и комфортным жильем жителей Назаровского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4 070,0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 2 000,0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2 000,0</a:t>
                      </a:r>
                    </a:p>
                  </a:txBody>
                  <a:tcPr marL="68580" marR="68580" marT="0" marB="0"/>
                </a:tc>
              </a:tr>
              <a:tr h="269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14. Управление муниципальными финансами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95 238,3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87 414,5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87 414,5</a:t>
                      </a:r>
                    </a:p>
                  </a:txBody>
                  <a:tcPr marL="68580" marR="68580" marT="0" marB="0"/>
                </a:tc>
              </a:tr>
              <a:tr h="444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15. Совершенствование управления муниципальным имуществом в Назаровском районе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1 000,0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1 000,0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1 000,0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00958" y="857232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Тыс. рублей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568952" cy="100811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межбюджетных отношений 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муниципальном районе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69F5C-AC05-449F-88B4-92F2B088655C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2910" y="1500174"/>
            <a:ext cx="810555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определение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объема межбюджетных трансфертов, в том числе и финансовой помощи из районного фонда финансовой поддержки поселений;</a:t>
            </a: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заключение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Соглашений с поселениями по повышению эффективности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использования бюджетных средств и увеличению поступлений доходов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мониторинг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выполнения требований Соглашений и основных направлений бюджетной политики  поселениями;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составление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сводной отчетности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информации, контроль за качеством предоставляемой информации;</a:t>
            </a: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контроль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 соблюдением условий Соглашений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переданным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полномочиям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8978519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8300" y="0"/>
            <a:ext cx="5905500" cy="8128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0" y="5194300"/>
            <a:ext cx="1841500" cy="16637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35300" y="5626100"/>
            <a:ext cx="1003300" cy="4318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82800" y="5295900"/>
            <a:ext cx="1600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A6A6A6"/>
                </a:solidFill>
                <a:latin typeface="Calibri" pitchFamily="18" charset="0"/>
                <a:cs typeface="Calibri" pitchFamily="18" charset="0"/>
              </a:rPr>
              <a:t>Правительство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076700" y="5321300"/>
            <a:ext cx="6223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6" dirty="0" smtClean="0">
                <a:solidFill>
                  <a:srgbClr val="A6A6A6"/>
                </a:solidFill>
                <a:latin typeface="Calibri" pitchFamily="18" charset="0"/>
                <a:cs typeface="Calibri" pitchFamily="18" charset="0"/>
              </a:rPr>
              <a:t>Закон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016500" y="5359400"/>
            <a:ext cx="1429815" cy="77713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A6A6A6"/>
                </a:solidFill>
                <a:latin typeface="Calibri" pitchFamily="18" charset="0"/>
                <a:cs typeface="Calibri" pitchFamily="18" charset="0"/>
              </a:rPr>
              <a:t>Граждане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3206" b="1" dirty="0" smtClean="0">
                <a:solidFill>
                  <a:schemeClr val="accent1">
                    <a:lumMod val="75000"/>
                  </a:schemeClr>
                </a:solidFill>
                <a:latin typeface="Calibri" pitchFamily="18" charset="0"/>
                <a:cs typeface="Calibri" pitchFamily="18" charset="0"/>
              </a:rPr>
              <a:t>Бюджет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578600" y="5384800"/>
            <a:ext cx="17272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A6A6A6"/>
                </a:solidFill>
                <a:latin typeface="Calibri" pitchFamily="18" charset="0"/>
                <a:cs typeface="Calibri" pitchFamily="18" charset="0"/>
              </a:rPr>
              <a:t>Образование</a:t>
            </a:r>
          </a:p>
          <a:p>
            <a:pPr>
              <a:lnSpc>
                <a:spcPts val="2300"/>
              </a:lnSpc>
              <a:tabLst>
                <a:tab pos="381000" algn="l"/>
              </a:tabLst>
            </a:pPr>
            <a:r>
              <a:rPr lang="en-US" altLang="zh-CN" sz="1403" dirty="0" smtClean="0">
                <a:solidFill>
                  <a:srgbClr val="A6A6A6"/>
                </a:solidFill>
                <a:latin typeface="Calibri" pitchFamily="18" charset="0"/>
                <a:cs typeface="Calibri" pitchFamily="18" charset="0"/>
              </a:rPr>
              <a:t>Глава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A6A6A6"/>
                </a:solidFill>
                <a:latin typeface="Calibri" pitchFamily="18" charset="0"/>
                <a:cs typeface="Calibri" pitchFamily="18" charset="0"/>
              </a:rPr>
              <a:t>муниципального</a:t>
            </a:r>
          </a:p>
          <a:p>
            <a:pPr>
              <a:lnSpc>
                <a:spcPts val="1600"/>
              </a:lnSpc>
              <a:tabLst>
                <a:tab pos="381000" algn="l"/>
              </a:tabLst>
            </a:pPr>
            <a:r>
              <a:rPr lang="en-US" altLang="zh-CN" sz="1406" dirty="0" smtClean="0">
                <a:solidFill>
                  <a:srgbClr val="A6A6A6"/>
                </a:solidFill>
                <a:latin typeface="Calibri" pitchFamily="18" charset="0"/>
                <a:cs typeface="Calibri" pitchFamily="18" charset="0"/>
              </a:rPr>
              <a:t>района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076700" y="6121400"/>
            <a:ext cx="9779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A6A6A6"/>
                </a:solidFill>
                <a:latin typeface="Calibri" pitchFamily="18" charset="0"/>
                <a:cs typeface="Calibri" pitchFamily="18" charset="0"/>
              </a:rPr>
              <a:t>Финансы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359400" y="6159500"/>
            <a:ext cx="7493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96" dirty="0" smtClean="0">
                <a:solidFill>
                  <a:srgbClr val="A6A6A6"/>
                </a:solidFill>
                <a:latin typeface="Calibri" pitchFamily="18" charset="0"/>
                <a:cs typeface="Calibri" pitchFamily="18" charset="0"/>
              </a:rPr>
              <a:t>Культура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6502400" y="6121400"/>
            <a:ext cx="1193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A6A6A6"/>
                </a:solidFill>
                <a:latin typeface="Calibri" pitchFamily="18" charset="0"/>
                <a:cs typeface="Calibri" pitchFamily="18" charset="0"/>
              </a:rPr>
              <a:t>Экономика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4826000" y="6426200"/>
            <a:ext cx="35433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A6A6A6"/>
                </a:solidFill>
                <a:latin typeface="Calibri" pitchFamily="18" charset="0"/>
                <a:cs typeface="Calibri" pitchFamily="18" charset="0"/>
              </a:rPr>
              <a:t>Предприятия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1596" dirty="0" smtClean="0">
                <a:solidFill>
                  <a:srgbClr val="A6A6A6"/>
                </a:solidFill>
                <a:latin typeface="Calibri" pitchFamily="18" charset="0"/>
                <a:cs typeface="Calibri" pitchFamily="18" charset="0"/>
              </a:rPr>
              <a:t>Социальная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A6A6A6"/>
                </a:solidFill>
                <a:latin typeface="Calibri" pitchFamily="18" charset="0"/>
                <a:cs typeface="Calibri" pitchFamily="18" charset="0"/>
              </a:rPr>
              <a:t>политика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66700" y="214290"/>
            <a:ext cx="8636000" cy="55861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254000" algn="l"/>
                <a:tab pos="1600200" algn="l"/>
              </a:tabLst>
            </a:pPr>
            <a:r>
              <a:rPr lang="en-US" altLang="zh-CN" dirty="0" smtClean="0"/>
              <a:t>		</a:t>
            </a:r>
            <a:r>
              <a:rPr lang="en-US" altLang="zh-CN" sz="2795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Что</a:t>
            </a:r>
            <a:r>
              <a:rPr lang="en-US" altLang="zh-CN" sz="279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такое</a:t>
            </a:r>
            <a:r>
              <a:rPr lang="en-US" altLang="zh-CN" sz="279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«Бюджет</a:t>
            </a:r>
            <a:r>
              <a:rPr lang="en-US" altLang="zh-CN" sz="279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для</a:t>
            </a:r>
            <a:r>
              <a:rPr lang="en-US" altLang="zh-CN" sz="279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граждан»?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254000" algn="l"/>
                <a:tab pos="1600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«Бюджет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для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граждан»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познакомит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Вас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с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положениями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проекта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основного</a:t>
            </a:r>
          </a:p>
          <a:p>
            <a:pPr>
              <a:lnSpc>
                <a:spcPts val="2100"/>
              </a:lnSpc>
              <a:tabLst>
                <a:tab pos="254000" algn="l"/>
                <a:tab pos="1600200" algn="l"/>
              </a:tabLst>
            </a:pPr>
            <a:r>
              <a:rPr lang="en-US" altLang="zh-CN" sz="1802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финансового</a:t>
            </a:r>
            <a:r>
              <a:rPr lang="en-US" altLang="zh-CN" sz="1802" dirty="0" smtClean="0">
                <a:latin typeface="+mj-lt"/>
                <a:cs typeface="Times New Roman" pitchFamily="18" charset="0"/>
              </a:rPr>
              <a:t>   </a:t>
            </a:r>
            <a:r>
              <a:rPr lang="en-US" altLang="zh-CN" sz="1802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документа</a:t>
            </a:r>
            <a:r>
              <a:rPr lang="en-US" altLang="zh-CN" sz="1802" dirty="0" smtClean="0">
                <a:latin typeface="+mj-lt"/>
                <a:cs typeface="Times New Roman" pitchFamily="18" charset="0"/>
              </a:rPr>
              <a:t>    </a:t>
            </a:r>
            <a:r>
              <a:rPr lang="en-US" altLang="zh-CN" sz="1802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муниципального</a:t>
            </a:r>
            <a:r>
              <a:rPr lang="en-US" altLang="zh-CN" sz="1802" dirty="0" smtClean="0">
                <a:latin typeface="+mj-lt"/>
                <a:cs typeface="Times New Roman" pitchFamily="18" charset="0"/>
              </a:rPr>
              <a:t> </a:t>
            </a:r>
            <a:r>
              <a:rPr lang="ru-RU" altLang="zh-CN" sz="1802" dirty="0" smtClean="0">
                <a:latin typeface="+mj-lt"/>
                <a:cs typeface="Times New Roman" pitchFamily="18" charset="0"/>
              </a:rPr>
              <a:t>образования Назаровский район ( далее муниципальный район)</a:t>
            </a:r>
            <a:r>
              <a:rPr lang="en-US" altLang="zh-CN" sz="1802" dirty="0" smtClean="0">
                <a:latin typeface="+mj-lt"/>
                <a:cs typeface="Times New Roman" pitchFamily="18" charset="0"/>
              </a:rPr>
              <a:t>   </a:t>
            </a:r>
            <a:r>
              <a:rPr lang="en-US" altLang="zh-CN" sz="1802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–</a:t>
            </a:r>
            <a:r>
              <a:rPr lang="en-US" altLang="zh-CN" sz="1802" dirty="0" smtClean="0">
                <a:latin typeface="+mj-lt"/>
                <a:cs typeface="Times New Roman" pitchFamily="18" charset="0"/>
              </a:rPr>
              <a:t>    </a:t>
            </a:r>
            <a:r>
              <a:rPr lang="en-US" altLang="zh-CN" sz="1802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решением</a:t>
            </a:r>
            <a:r>
              <a:rPr lang="en-US" altLang="zh-CN" sz="1802" dirty="0" smtClean="0">
                <a:latin typeface="+mj-lt"/>
                <a:cs typeface="Times New Roman" pitchFamily="18" charset="0"/>
              </a:rPr>
              <a:t>  </a:t>
            </a:r>
            <a:r>
              <a:rPr lang="ru-RU" altLang="zh-CN" sz="1802" dirty="0" smtClean="0">
                <a:latin typeface="+mj-lt"/>
                <a:cs typeface="Times New Roman" pitchFamily="18" charset="0"/>
              </a:rPr>
              <a:t>Назаровского районного Совета депутатов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«О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altLang="zh-CN" sz="1800" dirty="0" smtClean="0">
                <a:latin typeface="+mj-lt"/>
                <a:cs typeface="Times New Roman" pitchFamily="18" charset="0"/>
              </a:rPr>
              <a:t>районном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бюджете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на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2014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год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и</a:t>
            </a:r>
            <a:r>
              <a:rPr lang="ru-RU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на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плановый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период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2015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и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2016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годов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»</a:t>
            </a:r>
            <a:r>
              <a:rPr lang="ru-RU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, а также с  некоторыми итогами исполнения бюджета прошлых лет.</a:t>
            </a:r>
            <a:endParaRPr lang="en-US" altLang="zh-CN" sz="1800" dirty="0" smtClean="0">
              <a:solidFill>
                <a:srgbClr val="000000"/>
              </a:solidFill>
              <a:latin typeface="+mj-lt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+mj-lt"/>
            </a:endParaRPr>
          </a:p>
          <a:p>
            <a:pPr>
              <a:lnSpc>
                <a:spcPts val="2300"/>
              </a:lnSpc>
              <a:tabLst>
                <a:tab pos="254000" algn="l"/>
                <a:tab pos="1600200" algn="l"/>
              </a:tabLst>
            </a:pPr>
            <a:r>
              <a:rPr lang="en-US" altLang="zh-CN" dirty="0" smtClean="0">
                <a:latin typeface="+mj-lt"/>
              </a:rPr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Представленная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информация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предназначена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для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широкого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круга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пользователей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и</a:t>
            </a:r>
            <a:r>
              <a:rPr lang="ru-RU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будет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интересна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и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полезна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как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студентам,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педагогам,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молодым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семьям,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так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и</a:t>
            </a:r>
          </a:p>
          <a:p>
            <a:pPr>
              <a:lnSpc>
                <a:spcPts val="2100"/>
              </a:lnSpc>
              <a:tabLst>
                <a:tab pos="254000" algn="l"/>
                <a:tab pos="1600200" algn="l"/>
              </a:tabLst>
            </a:pPr>
            <a:r>
              <a:rPr lang="en-US" altLang="zh-CN" sz="1802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пенсионерам</a:t>
            </a:r>
            <a:r>
              <a:rPr lang="en-US" altLang="zh-CN" sz="1802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и</a:t>
            </a:r>
            <a:r>
              <a:rPr lang="en-US" altLang="zh-CN" sz="1802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другим</a:t>
            </a:r>
            <a:r>
              <a:rPr lang="en-US" altLang="zh-CN" sz="1802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категориям</a:t>
            </a:r>
            <a:r>
              <a:rPr lang="en-US" altLang="zh-CN" sz="1802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населения,</a:t>
            </a:r>
            <a:r>
              <a:rPr lang="en-US" altLang="zh-CN" sz="1802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так</a:t>
            </a:r>
            <a:r>
              <a:rPr lang="en-US" altLang="zh-CN" sz="1802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как</a:t>
            </a:r>
            <a:r>
              <a:rPr lang="en-US" altLang="zh-CN" sz="1802" dirty="0" smtClean="0">
                <a:latin typeface="+mj-lt"/>
                <a:cs typeface="Times New Roman" pitchFamily="18" charset="0"/>
              </a:rPr>
              <a:t> </a:t>
            </a:r>
            <a:r>
              <a:rPr lang="ru-RU" altLang="zh-CN" sz="1802" dirty="0" smtClean="0">
                <a:latin typeface="+mj-lt"/>
                <a:cs typeface="Times New Roman" pitchFamily="18" charset="0"/>
              </a:rPr>
              <a:t>районный</a:t>
            </a:r>
            <a:r>
              <a:rPr lang="en-US" altLang="zh-CN" sz="1802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бюджет</a:t>
            </a:r>
            <a:r>
              <a:rPr lang="en-US" altLang="zh-CN" sz="1802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затрагивает</a:t>
            </a:r>
          </a:p>
          <a:p>
            <a:pPr>
              <a:lnSpc>
                <a:spcPts val="2100"/>
              </a:lnSpc>
              <a:tabLst>
                <a:tab pos="254000" algn="l"/>
                <a:tab pos="16002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интересы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каждого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жителя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altLang="zh-CN" sz="1800" dirty="0" smtClean="0">
                <a:latin typeface="+mj-lt"/>
                <a:cs typeface="Times New Roman" pitchFamily="18" charset="0"/>
              </a:rPr>
              <a:t>Назаровского района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+mj-lt"/>
            </a:endParaRPr>
          </a:p>
          <a:p>
            <a:pPr algn="just">
              <a:lnSpc>
                <a:spcPts val="2300"/>
              </a:lnSpc>
              <a:tabLst>
                <a:tab pos="254000" algn="l"/>
                <a:tab pos="1600200" algn="l"/>
              </a:tabLst>
            </a:pPr>
            <a:r>
              <a:rPr lang="en-US" altLang="zh-CN" dirty="0" smtClean="0">
                <a:latin typeface="+mj-lt"/>
              </a:rPr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Граждане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—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и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как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налогоплательщики,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и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как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потребители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общественных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благ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—должны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быть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уверены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в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том,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что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передаваемые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ими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в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распоряжение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государства</a:t>
            </a:r>
            <a:r>
              <a:rPr lang="ru-RU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средства</a:t>
            </a:r>
            <a:r>
              <a:rPr lang="en-US" altLang="zh-CN" sz="1802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используются</a:t>
            </a:r>
            <a:r>
              <a:rPr lang="en-US" altLang="zh-CN" sz="1802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прозрачно</a:t>
            </a:r>
            <a:r>
              <a:rPr lang="en-US" altLang="zh-CN" sz="1802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и</a:t>
            </a:r>
            <a:r>
              <a:rPr lang="en-US" altLang="zh-CN" sz="1802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эффективно,</a:t>
            </a:r>
            <a:r>
              <a:rPr lang="en-US" altLang="zh-CN" sz="1802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приносят</a:t>
            </a:r>
            <a:r>
              <a:rPr lang="en-US" altLang="zh-CN" sz="1802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конкретные</a:t>
            </a:r>
            <a:r>
              <a:rPr lang="en-US" altLang="zh-CN" sz="1802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результаты</a:t>
            </a:r>
            <a:r>
              <a:rPr lang="en-US" altLang="zh-CN" sz="1802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как</a:t>
            </a:r>
            <a:r>
              <a:rPr lang="ru-RU" altLang="zh-CN" sz="1802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для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общества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в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целом,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так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и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для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каждой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семьи,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для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каждого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человека.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+mj-lt"/>
            </a:endParaRPr>
          </a:p>
          <a:p>
            <a:pPr algn="just">
              <a:lnSpc>
                <a:spcPts val="2300"/>
              </a:lnSpc>
              <a:tabLst>
                <a:tab pos="254000" algn="l"/>
                <a:tab pos="1600200" algn="l"/>
              </a:tabLst>
            </a:pPr>
            <a:r>
              <a:rPr lang="en-US" altLang="zh-CN" dirty="0" smtClean="0">
                <a:latin typeface="+mj-lt"/>
              </a:rPr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Мы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постарались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в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доступной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и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понятной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для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граждан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форме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показать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 </a:t>
            </a:r>
            <a:r>
              <a:rPr lang="ru-RU" altLang="zh-CN" sz="1800" dirty="0" smtClean="0">
                <a:latin typeface="+mj-lt"/>
                <a:cs typeface="Times New Roman" pitchFamily="18" charset="0"/>
              </a:rPr>
              <a:t>основы построения бюджетной системы в Российской Федерации, а также ознакомить с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основны</a:t>
            </a:r>
            <a:r>
              <a:rPr lang="ru-RU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ми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параметры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ru-RU" altLang="zh-CN" sz="1800" dirty="0" smtClean="0">
                <a:latin typeface="+mj-lt"/>
                <a:cs typeface="Times New Roman" pitchFamily="18" charset="0"/>
              </a:rPr>
              <a:t> районного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бюджета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муниципального</a:t>
            </a:r>
            <a:r>
              <a:rPr lang="en-US" altLang="zh-CN" sz="1800" dirty="0" smtClean="0">
                <a:latin typeface="+mj-lt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cs typeface="Calibri" pitchFamily="18" charset="0"/>
              </a:rPr>
              <a:t>района.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9067800" y="67056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2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6"/>
          <p:cNvSpPr txBox="1">
            <a:spLocks/>
          </p:cNvSpPr>
          <p:nvPr/>
        </p:nvSpPr>
        <p:spPr>
          <a:xfrm>
            <a:off x="3000375" y="4214813"/>
            <a:ext cx="6143625" cy="1571625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9800" b="1" i="1" u="sng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7162B-42AF-4F73-92B0-BA78C3D4BA9A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3300584336"/>
              </p:ext>
            </p:extLst>
          </p:nvPr>
        </p:nvGraphicFramePr>
        <p:xfrm>
          <a:off x="1428728" y="1071546"/>
          <a:ext cx="619127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с двумя скругленными соседними углами 11"/>
          <p:cNvSpPr/>
          <p:nvPr/>
        </p:nvSpPr>
        <p:spPr>
          <a:xfrm rot="5400000">
            <a:off x="15859205" y="357166"/>
            <a:ext cx="642942" cy="5500727"/>
          </a:xfrm>
          <a:prstGeom prst="round2SameRect">
            <a:avLst>
              <a:gd name="adj1" fmla="val 16667"/>
              <a:gd name="adj2" fmla="val 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Группа 12"/>
          <p:cNvGrpSpPr/>
          <p:nvPr/>
        </p:nvGrpSpPr>
        <p:grpSpPr>
          <a:xfrm>
            <a:off x="1428729" y="4000505"/>
            <a:ext cx="13997926" cy="2502266"/>
            <a:chOff x="1" y="1745553"/>
            <a:chExt cx="13997926" cy="2502266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13135227" y="1897794"/>
              <a:ext cx="1014942" cy="710459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1" y="3943336"/>
              <a:ext cx="710459" cy="304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6.</a:t>
              </a:r>
              <a:endParaRPr lang="ru-RU" sz="2000" kern="1200" dirty="0"/>
            </a:p>
          </p:txBody>
        </p:sp>
      </p:grpSp>
      <p:graphicFrame>
        <p:nvGraphicFramePr>
          <p:cNvPr id="17" name="Диаграмм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182842"/>
              </p:ext>
            </p:extLst>
          </p:nvPr>
        </p:nvGraphicFramePr>
        <p:xfrm>
          <a:off x="214282" y="214290"/>
          <a:ext cx="8715436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55121122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/>
          <a:lstStyle/>
          <a:p>
            <a:r>
              <a:rPr lang="ru-RU" sz="2700" b="1" dirty="0" smtClean="0">
                <a:solidFill>
                  <a:srgbClr val="C00000"/>
                </a:solidFill>
              </a:rPr>
              <a:t>Удельный вес финансовой помощи в бюджетах поселений</a:t>
            </a:r>
            <a:endParaRPr lang="ru-RU" sz="27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642918"/>
          <a:ext cx="9144000" cy="621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B5D27-770C-4DC9-B346-154D3268F502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Динамика расходов, планируемых в рамках муниципальных целевых программ </a:t>
            </a:r>
            <a:endParaRPr lang="ru-RU" sz="27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785794"/>
          <a:ext cx="842965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64305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B5D27-770C-4DC9-B346-154D3268F50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pic>
        <p:nvPicPr>
          <p:cNvPr id="8" name="Picture 6" descr="Картинка 227 из 179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64" y="5120929"/>
            <a:ext cx="1571636" cy="17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72547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 муниципального района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4389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B5D27-770C-4DC9-B346-154D3268F502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14282" y="1397000"/>
          <a:ext cx="8929718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72330" y="1357298"/>
            <a:ext cx="207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6"/>
          <p:cNvSpPr txBox="1">
            <a:spLocks/>
          </p:cNvSpPr>
          <p:nvPr/>
        </p:nvSpPr>
        <p:spPr>
          <a:xfrm>
            <a:off x="3000375" y="4214813"/>
            <a:ext cx="6143625" cy="1571625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9800" b="1" i="1" u="sng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7162B-42AF-4F73-92B0-BA78C3D4BA9A}" type="slidenum">
              <a:rPr lang="ru-RU"/>
              <a:pPr>
                <a:defRPr/>
              </a:pPr>
              <a:t>24</a:t>
            </a:fld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1151280368"/>
              </p:ext>
            </p:extLst>
          </p:nvPr>
        </p:nvGraphicFramePr>
        <p:xfrm>
          <a:off x="611560" y="188640"/>
          <a:ext cx="831815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с двумя скругленными соседними углами 11"/>
          <p:cNvSpPr/>
          <p:nvPr/>
        </p:nvSpPr>
        <p:spPr>
          <a:xfrm rot="5400000">
            <a:off x="15859205" y="357166"/>
            <a:ext cx="642942" cy="5500727"/>
          </a:xfrm>
          <a:prstGeom prst="round2SameRect">
            <a:avLst>
              <a:gd name="adj1" fmla="val 16667"/>
              <a:gd name="adj2" fmla="val 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Группа 12"/>
          <p:cNvGrpSpPr/>
          <p:nvPr/>
        </p:nvGrpSpPr>
        <p:grpSpPr>
          <a:xfrm>
            <a:off x="1428729" y="4000505"/>
            <a:ext cx="13997926" cy="2502266"/>
            <a:chOff x="1" y="1745553"/>
            <a:chExt cx="13997926" cy="2502266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13135227" y="1897794"/>
              <a:ext cx="1014942" cy="710459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1" y="3943336"/>
              <a:ext cx="710459" cy="304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6.</a:t>
              </a:r>
              <a:endParaRPr lang="ru-RU" sz="2000" kern="1200" dirty="0"/>
            </a:p>
          </p:txBody>
        </p:sp>
      </p:grpSp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2139188" y="142852"/>
            <a:ext cx="6375400" cy="7175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Результаты деятельности  органов местного самоуправления Назаровского района в 2012-2013 годах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488" y="857232"/>
            <a:ext cx="592935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процесс осуществляется с применением программно-целевых подходов, а также на основе муниципальных  заданий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86050" y="1428736"/>
            <a:ext cx="600079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 о включении новых целевых программ в бюджет на 2012-2013 годы принимались  с участием представителей законодательной власти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85786" y="2214554"/>
            <a:ext cx="8053414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Впервые осуществлена процедура конкурсного распределения вновь принимаемых расходных обязательств с участием с участием представителей законодательной власти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85786" y="2857496"/>
            <a:ext cx="807249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муниципальной целевой программы «Повышение эффективности деятельности органов местного самоуправления в Красноярском крае»  на 2011-2013 годы (далее- Программа)</a:t>
            </a: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85720" y="4429132"/>
            <a:ext cx="8643998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</a:rPr>
              <a:t>- финансирование расходов местного бюджета, связанных с соблюдением требований действующего законодательства в объеме 4 565 тыс. рублей ;</a:t>
            </a:r>
          </a:p>
          <a:p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</a:rPr>
              <a:t>- содействие развитию налогового потенциала в объеме 5 185 тыс. рублей ;</a:t>
            </a: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</a:rPr>
              <a:t>создание безопасных и комфортных условий функционирования объектов муниципальной собственности, развитие муниципальных учреждений в объеме 20 535,5 тыс. рублей</a:t>
            </a:r>
            <a:r>
              <a:rPr lang="ru-RU" sz="1200" dirty="0" smtClean="0">
                <a:solidFill>
                  <a:schemeClr val="tx2"/>
                </a:solidFill>
                <a:latin typeface="Arial" pitchFamily="34" charset="0"/>
              </a:rPr>
              <a:t> ;</a:t>
            </a: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</a:rPr>
              <a:t>развитие и модернизация улично - дорожной сети поселений  муниципальн. образований в объеме 9960,0 тыс. рублей;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rgbClr val="003366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</a:rPr>
              <a:t>реализация проектов по благоустройству территорий поселений в объеме 3 553,6 тыс. рублей</a:t>
            </a:r>
          </a:p>
          <a:p>
            <a:pPr eaLnBrk="1" hangingPunct="1"/>
            <a:endParaRPr lang="ru-RU" sz="1200" b="1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4348" y="3643314"/>
            <a:ext cx="8143932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Программе позволило  привлечь дополнительных  бюджетных средств  в бюджет Назаровского района за 2012-2013 годы  в размере 43 799,1 тыс. рублей, по следующим направлениям:</a:t>
            </a:r>
          </a:p>
          <a:p>
            <a:endPara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2910" y="6119336"/>
            <a:ext cx="807249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Начата работа по обеспечению публичности бюджета – информация о бюджете, его исполнении, нормативная правовая информация, отчеты  планируется размещать на сайте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Назаровского района,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-странице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2285984" y="857232"/>
            <a:ext cx="571504" cy="50006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трелка вправо 34"/>
          <p:cNvSpPr/>
          <p:nvPr/>
        </p:nvSpPr>
        <p:spPr>
          <a:xfrm>
            <a:off x="2214546" y="1500174"/>
            <a:ext cx="571504" cy="50006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трелка вправо 35"/>
          <p:cNvSpPr/>
          <p:nvPr/>
        </p:nvSpPr>
        <p:spPr>
          <a:xfrm>
            <a:off x="214282" y="3071810"/>
            <a:ext cx="571504" cy="50006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214282" y="2357430"/>
            <a:ext cx="571504" cy="50006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 rot="5400000">
            <a:off x="4196950" y="3446860"/>
            <a:ext cx="392909" cy="50006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Picture 2" descr="Картинка 23 из 477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15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Стрелка вправо 32"/>
          <p:cNvSpPr/>
          <p:nvPr/>
        </p:nvSpPr>
        <p:spPr>
          <a:xfrm rot="5400000">
            <a:off x="4196950" y="4232678"/>
            <a:ext cx="392909" cy="50006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>
            <a:off x="0" y="6357934"/>
            <a:ext cx="571504" cy="50006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4508039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7786742" cy="500066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задачи на 2014 год и  плановый период 2015 и 2016 годов</a:t>
            </a:r>
          </a:p>
        </p:txBody>
      </p:sp>
      <p:sp>
        <p:nvSpPr>
          <p:cNvPr id="11" name="Содержимое 16"/>
          <p:cNvSpPr txBox="1">
            <a:spLocks/>
          </p:cNvSpPr>
          <p:nvPr/>
        </p:nvSpPr>
        <p:spPr>
          <a:xfrm>
            <a:off x="3000375" y="4214813"/>
            <a:ext cx="6143625" cy="1571625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9800" b="1" i="1" u="sng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7162B-42AF-4F73-92B0-BA78C3D4BA9A}" type="slidenum">
              <a:rPr lang="ru-RU"/>
              <a:pPr>
                <a:defRPr/>
              </a:pPr>
              <a:t>25</a:t>
            </a:fld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2963141797"/>
              </p:ext>
            </p:extLst>
          </p:nvPr>
        </p:nvGraphicFramePr>
        <p:xfrm>
          <a:off x="1428728" y="1071546"/>
          <a:ext cx="619127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с двумя скругленными соседними углами 11"/>
          <p:cNvSpPr/>
          <p:nvPr/>
        </p:nvSpPr>
        <p:spPr>
          <a:xfrm rot="5400000">
            <a:off x="15859205" y="357166"/>
            <a:ext cx="642942" cy="5500727"/>
          </a:xfrm>
          <a:prstGeom prst="round2SameRect">
            <a:avLst>
              <a:gd name="adj1" fmla="val 16667"/>
              <a:gd name="adj2" fmla="val 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Группа 12"/>
          <p:cNvGrpSpPr/>
          <p:nvPr/>
        </p:nvGrpSpPr>
        <p:grpSpPr>
          <a:xfrm>
            <a:off x="1428729" y="4000505"/>
            <a:ext cx="13997926" cy="2502266"/>
            <a:chOff x="1" y="1745553"/>
            <a:chExt cx="13997926" cy="2502266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13135227" y="1897794"/>
              <a:ext cx="1014942" cy="710459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1" y="3943336"/>
              <a:ext cx="710459" cy="304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6.</a:t>
              </a:r>
              <a:endParaRPr lang="ru-RU" sz="2000" kern="1200" dirty="0"/>
            </a:p>
          </p:txBody>
        </p:sp>
      </p:grpSp>
      <p:pic>
        <p:nvPicPr>
          <p:cNvPr id="18" name="Picture 1" descr="H:\Управление бюджетного развития и бюджетной политики\98_ДЕЛОПРОИЗВОДСТВО\Картинки\Обучение 1.jp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71480"/>
            <a:ext cx="3071802" cy="228601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1" name="Стрелка вправо 20"/>
          <p:cNvSpPr/>
          <p:nvPr/>
        </p:nvSpPr>
        <p:spPr>
          <a:xfrm>
            <a:off x="2786050" y="357166"/>
            <a:ext cx="6357950" cy="2214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cs typeface="Times New Roman" panose="02020603050405020304" pitchFamily="18" charset="0"/>
              </a:rPr>
              <a:t>обеспечение сбалансированности и устойчивости районного бюджета, </a:t>
            </a:r>
          </a:p>
          <a:p>
            <a:pPr lvl="0"/>
            <a:r>
              <a:rPr lang="ru-RU" sz="1400" dirty="0" smtClean="0">
                <a:cs typeface="Times New Roman" panose="02020603050405020304" pitchFamily="18" charset="0"/>
              </a:rPr>
              <a:t>реализация указов Президента Российской Федерации, повышение , доходной части бюджета, снижение объема дефицита бюджета, долговой нагрузки, повышение эффективности использования муниципального имущества;</a:t>
            </a:r>
            <a:endParaRPr lang="ru-RU" sz="1400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928662" y="2214554"/>
            <a:ext cx="7929618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оптимизация расходов бюджета,  инвентаризация расходных обязательств</a:t>
            </a:r>
          </a:p>
          <a:p>
            <a:pPr algn="ctr"/>
            <a:r>
              <a:rPr lang="ru-RU" sz="1400" dirty="0" smtClean="0"/>
              <a:t>экономию по муниципальным закупкам направлять, прежде всего, на покрытие дефицита бюджета</a:t>
            </a:r>
            <a:endParaRPr lang="ru-RU" sz="1400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928662" y="3357562"/>
            <a:ext cx="7786742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значительное повышение доступности и качества оказания муниципальных услуг, прежде всего в сфере образования и культуры;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285720" y="5572140"/>
            <a:ext cx="6286512" cy="1285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обеспечение открытости и прозрачности муниципальных финансов, публичности процесса управления финансами, общедоступность информации о состоянии и развитии муниципальных финансов </a:t>
            </a:r>
            <a:endParaRPr lang="ru-RU" sz="1400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142844" y="4286256"/>
            <a:ext cx="6643766" cy="1500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 повышение ответственности всех участников (не участников) бюджетного процесса за эффективное использование бюджетных средств и результаты своей деятельности </a:t>
            </a:r>
            <a:endParaRPr lang="ru-RU" sz="1400" b="1" dirty="0"/>
          </a:p>
        </p:txBody>
      </p:sp>
      <p:pic>
        <p:nvPicPr>
          <p:cNvPr id="25" name="Picture 2" descr="Картинка 2114 из 1098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60" y="4572007"/>
            <a:ext cx="2143140" cy="19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9825600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b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Назаровского района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ru-RU" dirty="0" smtClean="0"/>
              <a:t>г. Назарово,    </a:t>
            </a:r>
          </a:p>
          <a:p>
            <a:pPr>
              <a:buNone/>
            </a:pPr>
            <a:r>
              <a:rPr lang="ru-RU" dirty="0" smtClean="0"/>
              <a:t>ул. Карла-Маркса, д.19/2</a:t>
            </a:r>
          </a:p>
          <a:p>
            <a:endParaRPr lang="ru-RU" dirty="0"/>
          </a:p>
          <a:p>
            <a:r>
              <a:rPr lang="ru-RU" dirty="0" smtClean="0"/>
              <a:t>электронный адрес</a:t>
            </a:r>
          </a:p>
          <a:p>
            <a:endParaRPr lang="ru-RU" dirty="0"/>
          </a:p>
          <a:p>
            <a:r>
              <a:rPr lang="ru-RU" dirty="0" smtClean="0"/>
              <a:t>Время работы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телефон/факс</a:t>
            </a:r>
          </a:p>
          <a:p>
            <a:pPr marL="0" indent="0">
              <a:buNone/>
            </a:pPr>
            <a:r>
              <a:rPr lang="ru-RU" dirty="0" smtClean="0"/>
              <a:t> (839155) 5-62-54,5-66-75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sz="2400" dirty="0" err="1" smtClean="0">
                <a:hlinkClick r:id="rId2"/>
              </a:rPr>
              <a:t>rfuecon</a:t>
            </a:r>
            <a:r>
              <a:rPr lang="ru-RU" sz="2400" dirty="0" smtClean="0">
                <a:hlinkClick r:id="rId2"/>
              </a:rPr>
              <a:t>@</a:t>
            </a:r>
            <a:r>
              <a:rPr lang="en-US" sz="2400" dirty="0" err="1" smtClean="0">
                <a:hlinkClick r:id="rId2"/>
              </a:rPr>
              <a:t>admr</a:t>
            </a:r>
            <a:r>
              <a:rPr lang="ru-RU" sz="2400" dirty="0" smtClean="0">
                <a:hlinkClick r:id="rId2"/>
              </a:rPr>
              <a:t>.</a:t>
            </a:r>
            <a:r>
              <a:rPr lang="en-US" sz="2400" dirty="0" err="1" smtClean="0">
                <a:hlinkClick r:id="rId2"/>
              </a:rPr>
              <a:t>krasnoyarsk</a:t>
            </a:r>
            <a:r>
              <a:rPr lang="ru-RU" sz="2400" dirty="0" smtClean="0">
                <a:hlinkClick r:id="rId2"/>
              </a:rPr>
              <a:t>.</a:t>
            </a:r>
            <a:r>
              <a:rPr lang="en-US" sz="2400" dirty="0" err="1" smtClean="0">
                <a:hlinkClick r:id="rId2"/>
              </a:rPr>
              <a:t>ru</a:t>
            </a:r>
            <a:endParaRPr lang="ru-RU" sz="24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онедельник-пятница </a:t>
            </a:r>
          </a:p>
          <a:p>
            <a:pPr marL="0" indent="0">
              <a:buNone/>
            </a:pPr>
            <a:r>
              <a:rPr lang="ru-RU" sz="2400" dirty="0" smtClean="0"/>
              <a:t>С 8ч.00 мин до 17 ч.00 мин.</a:t>
            </a:r>
          </a:p>
          <a:p>
            <a:pPr marL="0" indent="0">
              <a:buNone/>
            </a:pPr>
            <a:r>
              <a:rPr lang="ru-RU" dirty="0" smtClean="0"/>
              <a:t>перерыв с 13 до14 часов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A7162B-42AF-4F73-92B0-BA78C3D4BA9A}" type="slidenum">
              <a:rPr lang="ru-RU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1" name="Содержимое 16"/>
          <p:cNvSpPr txBox="1">
            <a:spLocks/>
          </p:cNvSpPr>
          <p:nvPr/>
        </p:nvSpPr>
        <p:spPr>
          <a:xfrm>
            <a:off x="3000375" y="4214813"/>
            <a:ext cx="6143625" cy="1571625"/>
          </a:xfrm>
          <a:prstGeom prst="rect">
            <a:avLst/>
          </a:prstGeom>
        </p:spPr>
        <p:txBody>
          <a:bodyPr anchor="b">
            <a:normAutofit fontScale="5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9800" b="1" i="1" u="sng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>
                <a:solidFill>
                  <a:schemeClr val="tx1">
                    <a:tint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 rot="5400000">
            <a:off x="15859205" y="357166"/>
            <a:ext cx="642942" cy="5500727"/>
          </a:xfrm>
          <a:prstGeom prst="round2SameRect">
            <a:avLst>
              <a:gd name="adj1" fmla="val 16667"/>
              <a:gd name="adj2" fmla="val 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Группа 12"/>
          <p:cNvGrpSpPr/>
          <p:nvPr/>
        </p:nvGrpSpPr>
        <p:grpSpPr>
          <a:xfrm>
            <a:off x="1428729" y="4000505"/>
            <a:ext cx="13997926" cy="2502266"/>
            <a:chOff x="1" y="1745553"/>
            <a:chExt cx="13997926" cy="2502266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13135227" y="1897794"/>
              <a:ext cx="1014942" cy="710459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1" y="3943336"/>
              <a:ext cx="710459" cy="3044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6.</a:t>
              </a:r>
              <a:endParaRPr lang="ru-RU" sz="20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38022250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100" y="0"/>
            <a:ext cx="7327900" cy="8128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" y="1066800"/>
            <a:ext cx="8877300" cy="54991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6100" y="3149600"/>
            <a:ext cx="22352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Федеральный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390900" y="2895600"/>
            <a:ext cx="2400300" cy="80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                <a:tab pos="127000" algn="l"/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Консолидированные</a:t>
            </a:r>
          </a:p>
          <a:p>
            <a:pPr>
              <a:lnSpc>
                <a:spcPts val="2100"/>
              </a:lnSpc>
              <a:tabLst>
                <a:tab pos="127000" algn="l"/>
                <a:tab pos="1778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бюджеты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субъектов</a:t>
            </a:r>
          </a:p>
          <a:p>
            <a:pPr>
              <a:lnSpc>
                <a:spcPts val="2100"/>
              </a:lnSpc>
              <a:tabLst>
                <a:tab pos="127000" algn="l"/>
                <a:tab pos="177800" algn="l"/>
              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68300" y="4445000"/>
            <a:ext cx="2628900" cy="80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                <a:tab pos="127000" algn="l"/>
                <a:tab pos="2921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субъектов</a:t>
            </a:r>
          </a:p>
          <a:p>
            <a:pPr>
              <a:lnSpc>
                <a:spcPts val="2100"/>
              </a:lnSpc>
              <a:tabLst>
                <a:tab pos="127000" algn="l"/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>
              <a:lnSpc>
                <a:spcPts val="2100"/>
              </a:lnSpc>
              <a:tabLst>
                <a:tab pos="127000" algn="l"/>
                <a:tab pos="2921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(региональные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бюджеты)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517900" y="4318000"/>
            <a:ext cx="21336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                <a:tab pos="203200" algn="l"/>
                <a:tab pos="596900" algn="l"/>
                <a:tab pos="647700" algn="l"/>
              </a:tabLst>
            </a:pP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Консолидированные</a:t>
            </a:r>
          </a:p>
          <a:p>
            <a:pPr>
              <a:lnSpc>
                <a:spcPts val="2100"/>
              </a:lnSpc>
              <a:tabLst>
                <a:tab pos="203200" algn="l"/>
                <a:tab pos="596900" algn="l"/>
                <a:tab pos="6477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бюджеты</a:t>
            </a:r>
          </a:p>
          <a:p>
            <a:pPr>
              <a:lnSpc>
                <a:spcPts val="2100"/>
              </a:lnSpc>
              <a:tabLst>
                <a:tab pos="203200" algn="l"/>
                <a:tab pos="596900" algn="l"/>
                <a:tab pos="6477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</a:p>
          <a:p>
            <a:pPr>
              <a:lnSpc>
                <a:spcPts val="2100"/>
              </a:lnSpc>
              <a:tabLst>
                <a:tab pos="203200" algn="l"/>
                <a:tab pos="596900" algn="l"/>
                <a:tab pos="647700" algn="l"/>
              </a:tabLst>
            </a:pPr>
            <a:r>
              <a:rPr lang="en-US" altLang="zh-CN" dirty="0" smtClean="0"/>
              <a:t>			</a:t>
            </a:r>
            <a:r>
              <a:rPr lang="en-US" altLang="zh-CN" sz="1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районов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350000" y="4572000"/>
            <a:ext cx="20828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                <a:tab pos="6350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городских</a:t>
            </a:r>
          </a:p>
          <a:p>
            <a:pPr>
              <a:lnSpc>
                <a:spcPts val="2100"/>
              </a:lnSpc>
              <a:tabLst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округов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717800" y="1511300"/>
            <a:ext cx="228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3204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505200" y="1270000"/>
            <a:ext cx="2159000" cy="80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                <a:tab pos="76200" algn="l"/>
                <a:tab pos="508000" algn="l"/>
              </a:tabLst>
            </a:pPr>
            <a:r>
              <a:rPr lang="en-US" altLang="zh-CN" sz="1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Консолидированный</a:t>
            </a:r>
          </a:p>
          <a:p>
            <a:pPr>
              <a:lnSpc>
                <a:spcPts val="2100"/>
              </a:lnSpc>
              <a:tabLst>
                <a:tab pos="76200" algn="l"/>
                <a:tab pos="5080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</a:p>
          <a:p>
            <a:pPr>
              <a:lnSpc>
                <a:spcPts val="2100"/>
              </a:lnSpc>
              <a:tabLst>
                <a:tab pos="76200" algn="l"/>
                <a:tab pos="5080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6959600" y="1193800"/>
            <a:ext cx="15621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88900" algn="l"/>
                <a:tab pos="342900" algn="l"/>
                <a:tab pos="444500" algn="l"/>
              </a:tabLst>
            </a:pPr>
            <a:r>
              <a:rPr lang="en-US" altLang="zh-CN" dirty="0" smtClean="0"/>
              <a:t>		</a:t>
            </a:r>
            <a:r>
              <a:rPr lang="en-US" altLang="zh-CN" sz="1598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Бюджеты</a:t>
            </a:r>
          </a:p>
          <a:p>
            <a:pPr>
              <a:lnSpc>
                <a:spcPts val="1900"/>
              </a:lnSpc>
              <a:tabLst>
                <a:tab pos="88900" algn="l"/>
                <a:tab pos="342900" algn="l"/>
                <a:tab pos="444500" algn="l"/>
              </a:tabLst>
            </a:pPr>
            <a:r>
              <a:rPr lang="en-US" altLang="zh-CN" sz="15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государственных</a:t>
            </a:r>
          </a:p>
          <a:p>
            <a:pPr>
              <a:lnSpc>
                <a:spcPts val="1900"/>
              </a:lnSpc>
              <a:tabLst>
                <a:tab pos="88900" algn="l"/>
                <a:tab pos="342900" algn="l"/>
                <a:tab pos="4445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внебюджетных</a:t>
            </a:r>
          </a:p>
          <a:p>
            <a:pPr>
              <a:lnSpc>
                <a:spcPts val="1900"/>
              </a:lnSpc>
              <a:tabLst>
                <a:tab pos="88900" algn="l"/>
                <a:tab pos="342900" algn="l"/>
                <a:tab pos="444500" algn="l"/>
              </a:tabLst>
            </a:pPr>
            <a:r>
              <a:rPr lang="en-US" altLang="zh-CN" dirty="0" smtClean="0"/>
              <a:t>			</a:t>
            </a:r>
            <a:r>
              <a:rPr lang="en-US" altLang="zh-CN" sz="15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фондов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172200" y="1485900"/>
            <a:ext cx="228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/>
            </a:pPr>
            <a:r>
              <a:rPr lang="en-US" altLang="zh-CN" sz="320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79400" y="1193800"/>
            <a:ext cx="20574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52400" algn="l"/>
                <a:tab pos="292100" algn="l"/>
                <a:tab pos="431800" algn="l"/>
              </a:tabLst>
            </a:pPr>
            <a:r>
              <a:rPr lang="en-US" altLang="zh-CN" dirty="0" smtClean="0"/>
              <a:t>		</a:t>
            </a:r>
            <a:r>
              <a:rPr lang="en-US" altLang="zh-CN" sz="12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Бюджетная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</a:p>
          <a:p>
            <a:pPr>
              <a:lnSpc>
                <a:spcPts val="1500"/>
              </a:lnSpc>
              <a:tabLst>
                <a:tab pos="152400" algn="l"/>
                <a:tab pos="292100" algn="l"/>
                <a:tab pos="431800" algn="l"/>
              </a:tabLst>
            </a:pPr>
            <a:r>
              <a:rPr lang="en-US" altLang="zh-CN" sz="12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>
              <a:lnSpc>
                <a:spcPts val="1500"/>
              </a:lnSpc>
              <a:tabLst>
                <a:tab pos="152400" algn="l"/>
                <a:tab pos="292100" algn="l"/>
                <a:tab pos="431800" algn="l"/>
              </a:tabLst>
            </a:pPr>
            <a:r>
              <a:rPr lang="en-US" altLang="zh-CN" dirty="0" smtClean="0"/>
              <a:t>	</a:t>
            </a:r>
            <a:r>
              <a:rPr lang="en-US" altLang="zh-CN" sz="12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«бюджет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расширенного</a:t>
            </a:r>
          </a:p>
          <a:p>
            <a:pPr>
              <a:lnSpc>
                <a:spcPts val="1500"/>
              </a:lnSpc>
              <a:tabLst>
                <a:tab pos="152400" algn="l"/>
                <a:tab pos="292100" algn="l"/>
                <a:tab pos="431800" algn="l"/>
              </a:tabLst>
            </a:pPr>
            <a:r>
              <a:rPr lang="en-US" altLang="zh-CN" dirty="0" smtClean="0"/>
              <a:t>			</a:t>
            </a:r>
            <a:r>
              <a:rPr lang="en-US" altLang="zh-CN" sz="12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правительства»</a:t>
            </a:r>
          </a:p>
          <a:p>
            <a:pPr>
              <a:lnSpc>
                <a:spcPts val="1500"/>
              </a:lnSpc>
              <a:tabLst>
                <a:tab pos="152400" algn="l"/>
                <a:tab pos="292100" algn="l"/>
                <a:tab pos="431800" algn="l"/>
              </a:tabLst>
            </a:pPr>
            <a:r>
              <a:rPr lang="en-US" altLang="zh-CN" sz="12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(аналитическая</a:t>
            </a:r>
            <a:r>
              <a:rPr lang="en-US" altLang="zh-CN" sz="12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96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категория)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66700" y="2324100"/>
            <a:ext cx="35814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00" i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(без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«двойного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счета»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межбюджетных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i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трансфертов)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159000" y="6134100"/>
            <a:ext cx="18542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районов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4991100" y="6134100"/>
            <a:ext cx="20955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Бюджеты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поселений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6096000" y="2844800"/>
            <a:ext cx="11811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                <a:tab pos="88900" algn="l"/>
                <a:tab pos="203200" algn="l"/>
                <a:tab pos="215900" algn="l"/>
                <a:tab pos="368300" algn="l"/>
              </a:tabLst>
            </a:pPr>
            <a:r>
              <a:rPr lang="en-US" altLang="zh-CN" sz="12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Государственные</a:t>
            </a:r>
          </a:p>
          <a:p>
            <a:pPr>
              <a:lnSpc>
                <a:spcPts val="1400"/>
              </a:lnSpc>
              <a:tabLst>
                <a:tab pos="88900" algn="l"/>
                <a:tab pos="203200" algn="l"/>
                <a:tab pos="215900" algn="l"/>
                <a:tab pos="3683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внебюджетные</a:t>
            </a:r>
          </a:p>
          <a:p>
            <a:pPr>
              <a:lnSpc>
                <a:spcPts val="1400"/>
              </a:lnSpc>
              <a:tabLst>
                <a:tab pos="88900" algn="l"/>
                <a:tab pos="203200" algn="l"/>
                <a:tab pos="215900" algn="l"/>
                <a:tab pos="368300" algn="l"/>
              </a:tabLst>
            </a:pPr>
            <a:r>
              <a:rPr lang="en-US" altLang="zh-CN" dirty="0" smtClean="0"/>
              <a:t>				</a:t>
            </a:r>
            <a:r>
              <a:rPr lang="en-US" altLang="zh-CN" sz="12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фонды</a:t>
            </a:r>
          </a:p>
          <a:p>
            <a:pPr>
              <a:lnSpc>
                <a:spcPts val="1400"/>
              </a:lnSpc>
              <a:tabLst>
                <a:tab pos="88900" algn="l"/>
                <a:tab pos="203200" algn="l"/>
                <a:tab pos="215900" algn="l"/>
                <a:tab pos="3683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Российской</a:t>
            </a:r>
          </a:p>
          <a:p>
            <a:pPr>
              <a:lnSpc>
                <a:spcPts val="1400"/>
              </a:lnSpc>
              <a:tabLst>
                <a:tab pos="88900" algn="l"/>
                <a:tab pos="203200" algn="l"/>
                <a:tab pos="215900" algn="l"/>
                <a:tab pos="368300" algn="l"/>
              </a:tabLst>
            </a:pPr>
            <a:r>
              <a:rPr lang="en-US" altLang="zh-CN" dirty="0" smtClean="0"/>
              <a:t>			</a:t>
            </a:r>
            <a:r>
              <a:rPr lang="en-US" altLang="zh-CN" sz="1202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7658100" y="2832100"/>
            <a:ext cx="12573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                <a:tab pos="139700" algn="l"/>
                <a:tab pos="190500" algn="l"/>
                <a:tab pos="393700" algn="l"/>
              </a:tabLst>
            </a:pPr>
            <a:r>
              <a:rPr lang="en-US" altLang="zh-CN" sz="12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Территориальные</a:t>
            </a:r>
          </a:p>
          <a:p>
            <a:pPr>
              <a:lnSpc>
                <a:spcPts val="1400"/>
              </a:lnSpc>
              <a:tabLst>
                <a:tab pos="139700" algn="l"/>
                <a:tab pos="190500" algn="l"/>
                <a:tab pos="393700" algn="l"/>
              </a:tabLst>
            </a:pPr>
            <a:r>
              <a:rPr lang="en-US" altLang="zh-CN" dirty="0" smtClean="0"/>
              <a:t>			</a:t>
            </a:r>
            <a:r>
              <a:rPr lang="en-US" altLang="zh-CN" sz="12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фонды</a:t>
            </a:r>
          </a:p>
          <a:p>
            <a:pPr>
              <a:lnSpc>
                <a:spcPts val="1400"/>
              </a:lnSpc>
              <a:tabLst>
                <a:tab pos="139700" algn="l"/>
                <a:tab pos="190500" algn="l"/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обязательного</a:t>
            </a:r>
          </a:p>
          <a:p>
            <a:pPr>
              <a:lnSpc>
                <a:spcPts val="1400"/>
              </a:lnSpc>
              <a:tabLst>
                <a:tab pos="139700" algn="l"/>
                <a:tab pos="190500" algn="l"/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1202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медицинского</a:t>
            </a:r>
          </a:p>
          <a:p>
            <a:pPr>
              <a:lnSpc>
                <a:spcPts val="1400"/>
              </a:lnSpc>
              <a:tabLst>
                <a:tab pos="139700" algn="l"/>
                <a:tab pos="190500" algn="l"/>
                <a:tab pos="3937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b="1" dirty="0" smtClean="0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страхования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155700" y="190500"/>
            <a:ext cx="6807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Бюджетная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система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Российской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Федерации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9067800" y="67056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4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Выгнутая вниз стрелка 60"/>
          <p:cNvSpPr/>
          <p:nvPr/>
        </p:nvSpPr>
        <p:spPr>
          <a:xfrm rot="10800000">
            <a:off x="3275856" y="2425513"/>
            <a:ext cx="5760640" cy="715454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5733256"/>
            <a:ext cx="8712968" cy="923330"/>
          </a:xfrm>
          <a:prstGeom prst="rect">
            <a:avLst/>
          </a:prstGeom>
          <a:solidFill>
            <a:srgbClr val="FDF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основополагающее требование, предъявляемое к органам, составляющим и утверждающим бюджет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83568" y="980728"/>
            <a:ext cx="7992888" cy="4179168"/>
            <a:chOff x="827584" y="1916832"/>
            <a:chExt cx="7416824" cy="4179168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827584" y="2368550"/>
              <a:ext cx="2479179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>
              <a:off x="899592" y="2376488"/>
              <a:ext cx="2375421" cy="2803525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gray">
            <a:xfrm>
              <a:off x="899592" y="4440238"/>
              <a:ext cx="2364308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gray">
            <a:xfrm>
              <a:off x="899592" y="2398713"/>
              <a:ext cx="2364308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gray">
            <a:xfrm>
              <a:off x="11493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961220" y="5249863"/>
              <a:ext cx="2302679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403648" y="1988840"/>
              <a:ext cx="129785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Бюджет</a:t>
              </a:r>
              <a:endParaRPr lang="en-US" dirty="0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gray">
            <a:xfrm>
              <a:off x="827584" y="2564904"/>
              <a:ext cx="2448272" cy="21698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(от старонормандского </a:t>
              </a:r>
              <a:r>
                <a:rPr lang="ru-RU" sz="1500" i="1" dirty="0" smtClean="0">
                  <a:latin typeface="Times New Roman" pitchFamily="18" charset="0"/>
                  <a:cs typeface="Times New Roman" pitchFamily="18" charset="0"/>
                </a:rPr>
                <a:t>bougette</a:t>
              </a:r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</a:r>
              <a:endParaRPr lang="en-US" sz="1500" dirty="0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gray">
            <a:xfrm>
              <a:off x="35052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gray">
            <a:xfrm>
              <a:off x="3538538" y="2376488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gray">
            <a:xfrm>
              <a:off x="3556000" y="4440238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gray">
            <a:xfrm>
              <a:off x="3556000" y="2398713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gray">
            <a:xfrm>
              <a:off x="3581400" y="2822575"/>
              <a:ext cx="2057400" cy="1938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    </a:r>
              <a:endParaRPr lang="en-US" sz="1500" dirty="0"/>
            </a:p>
          </p:txBody>
        </p:sp>
        <p:sp>
          <p:nvSpPr>
            <p:cNvPr id="25" name="AutoShape 30"/>
            <p:cNvSpPr>
              <a:spLocks noChangeArrowheads="1"/>
            </p:cNvSpPr>
            <p:nvPr/>
          </p:nvSpPr>
          <p:spPr bwMode="gray">
            <a:xfrm>
              <a:off x="3508375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gray">
            <a:xfrm>
              <a:off x="3552825" y="5249863"/>
              <a:ext cx="207010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2" name="AutoShape 33"/>
            <p:cNvSpPr>
              <a:spLocks noChangeArrowheads="1"/>
            </p:cNvSpPr>
            <p:nvPr/>
          </p:nvSpPr>
          <p:spPr bwMode="gray">
            <a:xfrm>
              <a:off x="58674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3" name="AutoShape 34"/>
            <p:cNvSpPr>
              <a:spLocks noChangeArrowheads="1"/>
            </p:cNvSpPr>
            <p:nvPr/>
          </p:nvSpPr>
          <p:spPr bwMode="gray">
            <a:xfrm>
              <a:off x="5900738" y="2376488"/>
              <a:ext cx="2343670" cy="2803525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4" name="AutoShape 35"/>
            <p:cNvSpPr>
              <a:spLocks noChangeArrowheads="1"/>
            </p:cNvSpPr>
            <p:nvPr/>
          </p:nvSpPr>
          <p:spPr bwMode="gray">
            <a:xfrm>
              <a:off x="5918200" y="4440238"/>
              <a:ext cx="22542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5" name="AutoShape 36"/>
            <p:cNvSpPr>
              <a:spLocks noChangeArrowheads="1"/>
            </p:cNvSpPr>
            <p:nvPr/>
          </p:nvSpPr>
          <p:spPr bwMode="gray">
            <a:xfrm>
              <a:off x="5918200" y="2398713"/>
              <a:ext cx="22542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6012160" y="1988840"/>
              <a:ext cx="2016224" cy="642938"/>
              <a:chOff x="1289" y="582"/>
              <a:chExt cx="668" cy="668"/>
            </a:xfrm>
          </p:grpSpPr>
          <p:sp>
            <p:nvSpPr>
              <p:cNvPr id="51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52" name="Oval 39"/>
              <p:cNvSpPr>
                <a:spLocks noChangeArrowheads="1"/>
              </p:cNvSpPr>
              <p:nvPr/>
            </p:nvSpPr>
            <p:spPr bwMode="gray">
              <a:xfrm>
                <a:off x="1298" y="582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53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54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55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  <p:sp>
          <p:nvSpPr>
            <p:cNvPr id="37" name="Text Box 43"/>
            <p:cNvSpPr txBox="1">
              <a:spLocks noChangeArrowheads="1"/>
            </p:cNvSpPr>
            <p:nvPr/>
          </p:nvSpPr>
          <p:spPr bwMode="gray">
            <a:xfrm>
              <a:off x="6372200" y="1988840"/>
              <a:ext cx="1296144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бюджета</a:t>
              </a:r>
              <a:endPara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44"/>
            <p:cNvSpPr txBox="1">
              <a:spLocks noChangeArrowheads="1"/>
            </p:cNvSpPr>
            <p:nvPr/>
          </p:nvSpPr>
          <p:spPr bwMode="gray">
            <a:xfrm>
              <a:off x="5943600" y="2822575"/>
              <a:ext cx="2228800" cy="24006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выплачиваемые из бюджета денежные средства (социальные выплаты населению, содержание государственных учреждений (образование, здравоохранение и другие), капитальное строительство и другие)                                                          </a:t>
              </a:r>
            </a:p>
          </p:txBody>
        </p:sp>
        <p:sp>
          <p:nvSpPr>
            <p:cNvPr id="39" name="AutoShape 45"/>
            <p:cNvSpPr>
              <a:spLocks noChangeArrowheads="1"/>
            </p:cNvSpPr>
            <p:nvPr/>
          </p:nvSpPr>
          <p:spPr bwMode="gray">
            <a:xfrm>
              <a:off x="58610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0" name="AutoShape 46"/>
            <p:cNvSpPr>
              <a:spLocks noChangeArrowheads="1"/>
            </p:cNvSpPr>
            <p:nvPr/>
          </p:nvSpPr>
          <p:spPr bwMode="gray">
            <a:xfrm>
              <a:off x="5905499" y="5249863"/>
              <a:ext cx="227209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gray">
            <a:xfrm>
              <a:off x="971600" y="1916832"/>
              <a:ext cx="2160240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gray">
            <a:xfrm>
              <a:off x="994237" y="1921644"/>
              <a:ext cx="2089094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gray">
            <a:xfrm>
              <a:off x="1020108" y="1925494"/>
              <a:ext cx="2040586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gray">
            <a:xfrm>
              <a:off x="1042746" y="1931269"/>
              <a:ext cx="1940335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gray">
            <a:xfrm>
              <a:off x="1155932" y="1946669"/>
              <a:ext cx="1723665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46" name="Oval 38"/>
            <p:cNvSpPr>
              <a:spLocks noChangeArrowheads="1"/>
            </p:cNvSpPr>
            <p:nvPr/>
          </p:nvSpPr>
          <p:spPr bwMode="gray">
            <a:xfrm>
              <a:off x="3635896" y="1916832"/>
              <a:ext cx="1872208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gray">
            <a:xfrm>
              <a:off x="3655515" y="1921644"/>
              <a:ext cx="1810548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gray">
            <a:xfrm>
              <a:off x="3677937" y="1925494"/>
              <a:ext cx="1768508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49" name="Oval 41"/>
            <p:cNvSpPr>
              <a:spLocks noChangeArrowheads="1"/>
            </p:cNvSpPr>
            <p:nvPr/>
          </p:nvSpPr>
          <p:spPr bwMode="gray">
            <a:xfrm>
              <a:off x="3697556" y="1931269"/>
              <a:ext cx="1681624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  <p:sp>
          <p:nvSpPr>
            <p:cNvPr id="50" name="Oval 42"/>
            <p:cNvSpPr>
              <a:spLocks noChangeArrowheads="1"/>
            </p:cNvSpPr>
            <p:nvPr/>
          </p:nvSpPr>
          <p:spPr bwMode="gray">
            <a:xfrm>
              <a:off x="3795650" y="1946669"/>
              <a:ext cx="1493843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 dirty="0"/>
            </a:p>
          </p:txBody>
        </p:sp>
      </p:grpSp>
      <p:sp>
        <p:nvSpPr>
          <p:cNvPr id="56" name="Text Box 43"/>
          <p:cNvSpPr txBox="1">
            <a:spLocks noChangeArrowheads="1"/>
          </p:cNvSpPr>
          <p:nvPr/>
        </p:nvSpPr>
        <p:spPr bwMode="gray">
          <a:xfrm>
            <a:off x="3923928" y="980728"/>
            <a:ext cx="158417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43"/>
          <p:cNvSpPr txBox="1">
            <a:spLocks noChangeArrowheads="1"/>
          </p:cNvSpPr>
          <p:nvPr/>
        </p:nvSpPr>
        <p:spPr bwMode="gray">
          <a:xfrm>
            <a:off x="1331640" y="1052736"/>
            <a:ext cx="1296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486916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  <a:endParaRPr lang="ru-RU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Превышение доходов над расходами  образует положительный остаток бюджета 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60" name="Выгнутая вниз стрелка 59"/>
          <p:cNvSpPr/>
          <p:nvPr/>
        </p:nvSpPr>
        <p:spPr>
          <a:xfrm>
            <a:off x="3347864" y="3212976"/>
            <a:ext cx="5796136" cy="720080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10885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09538"/>
            <a:ext cx="8715404" cy="563562"/>
          </a:xfrm>
        </p:spPr>
        <p:txBody>
          <a:bodyPr/>
          <a:lstStyle/>
          <a:p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Гражданин, его участие в бюджетном процессе</a:t>
            </a:r>
            <a:endParaRPr lang="en-US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5576" y="1052736"/>
            <a:ext cx="302433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Помогает формировать доходную часть бюджета (налог на доходы физических лиц)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1520" y="4509120"/>
            <a:ext cx="3960440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- расходная часть бюджета (образование,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культура, здравоохранение, социальные льготы и другие направления социальных гарантий населению)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0" y="1988841"/>
            <a:ext cx="4499992" cy="613589"/>
          </a:xfrm>
          <a:prstGeom prst="downArrow">
            <a:avLst>
              <a:gd name="adj1" fmla="val 71811"/>
              <a:gd name="adj2" fmla="val 62798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4499992" y="90872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0" y="3573016"/>
            <a:ext cx="4427984" cy="867549"/>
          </a:xfrm>
          <a:prstGeom prst="downArrow">
            <a:avLst>
              <a:gd name="adj1" fmla="val 66225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Овал 127"/>
          <p:cNvSpPr/>
          <p:nvPr/>
        </p:nvSpPr>
        <p:spPr>
          <a:xfrm>
            <a:off x="1043608" y="2636912"/>
            <a:ext cx="2376264" cy="864096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 w="311150" h="336550"/>
            <a:bevelB w="412750" h="901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9" name="Рисунок 128" descr="ЖК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5786454"/>
            <a:ext cx="785817" cy="78581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0" name="Рисунок 129" descr="образова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786454"/>
            <a:ext cx="1094796" cy="82413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1" name="Рисунок 130" descr="здра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5786454"/>
            <a:ext cx="928694" cy="83224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sp>
        <p:nvSpPr>
          <p:cNvPr id="132" name="TextBox 131"/>
          <p:cNvSpPr txBox="1"/>
          <p:nvPr/>
        </p:nvSpPr>
        <p:spPr>
          <a:xfrm>
            <a:off x="4932040" y="1124744"/>
            <a:ext cx="3744416" cy="1123712"/>
          </a:xfrm>
          <a:prstGeom prst="wedgeRoundRectCallout">
            <a:avLst>
              <a:gd name="adj1" fmla="val -46244"/>
              <a:gd name="adj2" fmla="val 102994"/>
              <a:gd name="adj3" fmla="val 16667"/>
            </a:avLst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влияния гражданина на состав бюджета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4" name="Схема 133"/>
          <p:cNvGraphicFramePr/>
          <p:nvPr>
            <p:extLst>
              <p:ext uri="{D42A27DB-BD31-4B8C-83A1-F6EECF244321}">
                <p14:modId xmlns="" xmlns:p14="http://schemas.microsoft.com/office/powerpoint/2010/main" val="3037176475"/>
              </p:ext>
            </p:extLst>
          </p:nvPr>
        </p:nvGraphicFramePr>
        <p:xfrm>
          <a:off x="4788024" y="2636912"/>
          <a:ext cx="403244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266353912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960940" cy="64807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Нормативные правовые акты, регламентирующие бюджетные правоотношения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69F5C-AC05-449F-88B4-92F2B088655C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2648977677"/>
              </p:ext>
            </p:extLst>
          </p:nvPr>
        </p:nvGraphicFramePr>
        <p:xfrm>
          <a:off x="395536" y="1052736"/>
          <a:ext cx="8568952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3018669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064896" cy="64807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69F5C-AC05-449F-88B4-92F2B088655C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44971878"/>
              </p:ext>
            </p:extLst>
          </p:nvPr>
        </p:nvGraphicFramePr>
        <p:xfrm>
          <a:off x="304800" y="1124744"/>
          <a:ext cx="8686800" cy="5304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0130608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7627366" y="3206242"/>
            <a:ext cx="21844" cy="154431"/>
          </a:xfrm>
          <a:custGeom>
            <a:avLst/>
            <a:gdLst>
              <a:gd name="connsiteX0" fmla="*/ 6350 w 21844"/>
              <a:gd name="connsiteY0" fmla="*/ 6350 h 154431"/>
              <a:gd name="connsiteX1" fmla="*/ 6350 w 21844"/>
              <a:gd name="connsiteY1" fmla="*/ 148081 h 1544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844" h="154431">
                <a:moveTo>
                  <a:pt x="6350" y="6350"/>
                </a:moveTo>
                <a:lnTo>
                  <a:pt x="6350" y="148081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13834" y="2296414"/>
            <a:ext cx="21844" cy="593344"/>
          </a:xfrm>
          <a:custGeom>
            <a:avLst/>
            <a:gdLst>
              <a:gd name="connsiteX0" fmla="*/ 6350 w 21844"/>
              <a:gd name="connsiteY0" fmla="*/ 6350 h 593344"/>
              <a:gd name="connsiteX1" fmla="*/ 10921 w 21844"/>
              <a:gd name="connsiteY1" fmla="*/ 586993 h 5933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844" h="593344">
                <a:moveTo>
                  <a:pt x="6350" y="6350"/>
                </a:moveTo>
                <a:lnTo>
                  <a:pt x="10921" y="586993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77670" y="2209545"/>
            <a:ext cx="2853435" cy="591820"/>
          </a:xfrm>
          <a:custGeom>
            <a:avLst/>
            <a:gdLst>
              <a:gd name="connsiteX0" fmla="*/ 6350 w 2853435"/>
              <a:gd name="connsiteY0" fmla="*/ 585470 h 591820"/>
              <a:gd name="connsiteX1" fmla="*/ 6350 w 2853435"/>
              <a:gd name="connsiteY1" fmla="*/ 295910 h 591820"/>
              <a:gd name="connsiteX2" fmla="*/ 2847085 w 2853435"/>
              <a:gd name="connsiteY2" fmla="*/ 295910 h 591820"/>
              <a:gd name="connsiteX3" fmla="*/ 2847085 w 2853435"/>
              <a:gd name="connsiteY3" fmla="*/ 6350 h 591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853435" h="591820">
                <a:moveTo>
                  <a:pt x="6350" y="585470"/>
                </a:moveTo>
                <a:lnTo>
                  <a:pt x="6350" y="295910"/>
                </a:lnTo>
                <a:lnTo>
                  <a:pt x="2847085" y="295910"/>
                </a:lnTo>
                <a:lnTo>
                  <a:pt x="2847085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518405" y="3296158"/>
            <a:ext cx="21844" cy="87376"/>
          </a:xfrm>
          <a:custGeom>
            <a:avLst/>
            <a:gdLst>
              <a:gd name="connsiteX0" fmla="*/ 6350 w 21844"/>
              <a:gd name="connsiteY0" fmla="*/ 6350 h 87376"/>
              <a:gd name="connsiteX1" fmla="*/ 6350 w 21844"/>
              <a:gd name="connsiteY1" fmla="*/ 81026 h 873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844" h="87376">
                <a:moveTo>
                  <a:pt x="6350" y="6350"/>
                </a:moveTo>
                <a:lnTo>
                  <a:pt x="6350" y="81026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7827009" y="3277870"/>
            <a:ext cx="21844" cy="274827"/>
          </a:xfrm>
          <a:custGeom>
            <a:avLst/>
            <a:gdLst>
              <a:gd name="connsiteX0" fmla="*/ 6350 w 21844"/>
              <a:gd name="connsiteY0" fmla="*/ 268477 h 274827"/>
              <a:gd name="connsiteX1" fmla="*/ 6350 w 21844"/>
              <a:gd name="connsiteY1" fmla="*/ 6350 h 2748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844" h="274827">
                <a:moveTo>
                  <a:pt x="6350" y="268477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685289" y="3034029"/>
            <a:ext cx="21844" cy="546100"/>
          </a:xfrm>
          <a:custGeom>
            <a:avLst/>
            <a:gdLst>
              <a:gd name="connsiteX0" fmla="*/ 6350 w 21844"/>
              <a:gd name="connsiteY0" fmla="*/ 6350 h 546100"/>
              <a:gd name="connsiteX1" fmla="*/ 6350 w 21844"/>
              <a:gd name="connsiteY1" fmla="*/ 539750 h 54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844" h="546100">
                <a:moveTo>
                  <a:pt x="6350" y="6350"/>
                </a:moveTo>
                <a:lnTo>
                  <a:pt x="6350" y="5397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513834" y="2296414"/>
            <a:ext cx="3115563" cy="418083"/>
          </a:xfrm>
          <a:custGeom>
            <a:avLst/>
            <a:gdLst>
              <a:gd name="connsiteX0" fmla="*/ 3109213 w 3115563"/>
              <a:gd name="connsiteY0" fmla="*/ 411733 h 418083"/>
              <a:gd name="connsiteX1" fmla="*/ 3109213 w 3115563"/>
              <a:gd name="connsiteY1" fmla="*/ 209041 h 418083"/>
              <a:gd name="connsiteX2" fmla="*/ 6350 w 3115563"/>
              <a:gd name="connsiteY2" fmla="*/ 209041 h 418083"/>
              <a:gd name="connsiteX3" fmla="*/ 6350 w 3115563"/>
              <a:gd name="connsiteY3" fmla="*/ 6350 h 418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3115563" h="418083">
                <a:moveTo>
                  <a:pt x="3109213" y="411733"/>
                </a:moveTo>
                <a:lnTo>
                  <a:pt x="3109213" y="209041"/>
                </a:lnTo>
                <a:lnTo>
                  <a:pt x="6350" y="209041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0" y="0"/>
            <a:ext cx="3213100" cy="8128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" y="2679700"/>
            <a:ext cx="2832100" cy="41783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9300" y="1663700"/>
            <a:ext cx="2514600" cy="7747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5000" y="2667000"/>
            <a:ext cx="3009900" cy="41910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0300" y="2540000"/>
            <a:ext cx="2832100" cy="43180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95300" y="2857496"/>
            <a:ext cx="2290750" cy="358559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01600" algn="l"/>
                <a:tab pos="114300" algn="l"/>
                <a:tab pos="139700" algn="l"/>
                <a:tab pos="215900" algn="l"/>
                <a:tab pos="292100" algn="l"/>
                <a:tab pos="7112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Налоговые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доходы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101600" algn="l"/>
                <a:tab pos="114300" algn="l"/>
                <a:tab pos="139700" algn="l"/>
                <a:tab pos="215900" algn="l"/>
                <a:tab pos="292100" algn="l"/>
                <a:tab pos="711200" algn="l"/>
              </a:tabLst>
            </a:pPr>
            <a:r>
              <a:rPr lang="en-US" altLang="zh-CN" dirty="0" smtClean="0"/>
              <a:t>			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Поступления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от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уплаты</a:t>
            </a:r>
          </a:p>
          <a:p>
            <a:pPr>
              <a:lnSpc>
                <a:spcPts val="1900"/>
              </a:lnSpc>
              <a:tabLst>
                <a:tab pos="101600" algn="l"/>
                <a:tab pos="114300" algn="l"/>
                <a:tab pos="139700" algn="l"/>
                <a:tab pos="215900" algn="l"/>
                <a:tab pos="292100" algn="l"/>
                <a:tab pos="7112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налогов,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установленных</a:t>
            </a:r>
          </a:p>
          <a:p>
            <a:pPr>
              <a:lnSpc>
                <a:spcPts val="1900"/>
              </a:lnSpc>
              <a:tabLst>
                <a:tab pos="101600" algn="l"/>
                <a:tab pos="114300" algn="l"/>
                <a:tab pos="139700" algn="l"/>
                <a:tab pos="215900" algn="l"/>
                <a:tab pos="292100" algn="l"/>
                <a:tab pos="711200" algn="l"/>
              </a:tabLst>
            </a:pPr>
            <a:r>
              <a:rPr lang="en-US" altLang="zh-CN" dirty="0" smtClean="0"/>
              <a:t>				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Налоговым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кодексом</a:t>
            </a:r>
          </a:p>
          <a:p>
            <a:pPr>
              <a:lnSpc>
                <a:spcPts val="1900"/>
              </a:lnSpc>
              <a:tabLst>
                <a:tab pos="101600" algn="l"/>
                <a:tab pos="114300" algn="l"/>
                <a:tab pos="139700" algn="l"/>
                <a:tab pos="215900" algn="l"/>
                <a:tab pos="292100" algn="l"/>
                <a:tab pos="711200" algn="l"/>
              </a:tabLst>
            </a:pPr>
            <a:r>
              <a:rPr lang="en-US" altLang="zh-CN" dirty="0" smtClean="0"/>
              <a:t>		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Российской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Федерации</a:t>
            </a:r>
            <a:r>
              <a:rPr lang="en-US" altLang="zh-CN" sz="15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</a:p>
          <a:p>
            <a:pPr>
              <a:lnSpc>
                <a:spcPts val="1900"/>
              </a:lnSpc>
              <a:tabLst>
                <a:tab pos="101600" algn="l"/>
                <a:tab pos="114300" algn="l"/>
                <a:tab pos="139700" algn="l"/>
                <a:tab pos="215900" algn="l"/>
                <a:tab pos="292100" algn="l"/>
                <a:tab pos="711200" algn="l"/>
              </a:tabLst>
            </a:pPr>
            <a:r>
              <a:rPr lang="en-US" altLang="zh-CN" dirty="0" smtClean="0"/>
              <a:t>		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например: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101600" algn="l"/>
                <a:tab pos="114300" algn="l"/>
                <a:tab pos="139700" algn="l"/>
                <a:tab pos="215900" algn="l"/>
                <a:tab pos="292100" algn="l"/>
                <a:tab pos="7112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→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налог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прибыль</a:t>
            </a:r>
          </a:p>
          <a:p>
            <a:pPr>
              <a:lnSpc>
                <a:spcPts val="1800"/>
              </a:lnSpc>
              <a:tabLst>
                <a:tab pos="101600" algn="l"/>
                <a:tab pos="114300" algn="l"/>
                <a:tab pos="139700" algn="l"/>
                <a:tab pos="215900" algn="l"/>
                <a:tab pos="292100" algn="l"/>
                <a:tab pos="711200" algn="l"/>
              </a:tabLst>
            </a:pPr>
            <a:r>
              <a:rPr lang="en-US" altLang="zh-CN" dirty="0" smtClean="0"/>
              <a:t>					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организаций;</a:t>
            </a:r>
          </a:p>
          <a:p>
            <a:pPr>
              <a:lnSpc>
                <a:spcPts val="1700"/>
              </a:lnSpc>
              <a:tabLst>
                <a:tab pos="101600" algn="l"/>
                <a:tab pos="114300" algn="l"/>
                <a:tab pos="139700" algn="l"/>
                <a:tab pos="215900" algn="l"/>
                <a:tab pos="292100" algn="l"/>
                <a:tab pos="7112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→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акцизы;</a:t>
            </a:r>
          </a:p>
          <a:p>
            <a:pPr>
              <a:lnSpc>
                <a:spcPts val="1800"/>
              </a:lnSpc>
              <a:tabLst>
                <a:tab pos="101600" algn="l"/>
                <a:tab pos="114300" algn="l"/>
                <a:tab pos="139700" algn="l"/>
                <a:tab pos="215900" algn="l"/>
                <a:tab pos="292100" algn="l"/>
                <a:tab pos="711200" algn="l"/>
              </a:tabLst>
            </a:pPr>
            <a:r>
              <a:rPr lang="en-US" altLang="zh-CN" sz="15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→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налог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доходы</a:t>
            </a:r>
          </a:p>
          <a:p>
            <a:pPr>
              <a:lnSpc>
                <a:spcPts val="1800"/>
              </a:lnSpc>
              <a:tabLst>
                <a:tab pos="101600" algn="l"/>
                <a:tab pos="114300" algn="l"/>
                <a:tab pos="139700" algn="l"/>
                <a:tab pos="215900" algn="l"/>
                <a:tab pos="292100" algn="l"/>
                <a:tab pos="7112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физических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лиц;</a:t>
            </a:r>
          </a:p>
          <a:p>
            <a:pPr>
              <a:lnSpc>
                <a:spcPts val="1800"/>
              </a:lnSpc>
              <a:tabLst>
                <a:tab pos="101600" algn="l"/>
                <a:tab pos="114300" algn="l"/>
                <a:tab pos="139700" algn="l"/>
                <a:tab pos="215900" algn="l"/>
                <a:tab pos="292100" algn="l"/>
                <a:tab pos="7112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→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другие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налоги.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6477000" y="2714620"/>
            <a:ext cx="2381280" cy="318805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14300" algn="l"/>
                <a:tab pos="139700" algn="l"/>
                <a:tab pos="152400" algn="l"/>
                <a:tab pos="266700" algn="l"/>
                <a:tab pos="444500" algn="l"/>
                <a:tab pos="571500" algn="l"/>
              </a:tabLst>
            </a:pPr>
            <a:r>
              <a:rPr lang="en-US" altLang="zh-CN" dirty="0" smtClean="0"/>
              <a:t>				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Безвозмездные</a:t>
            </a:r>
          </a:p>
          <a:p>
            <a:pPr>
              <a:lnSpc>
                <a:spcPts val="2400"/>
              </a:lnSpc>
              <a:tabLst>
                <a:tab pos="114300" algn="l"/>
                <a:tab pos="139700" algn="l"/>
                <a:tab pos="152400" algn="l"/>
                <a:tab pos="266700" algn="l"/>
                <a:tab pos="444500" algn="l"/>
                <a:tab pos="571500" algn="l"/>
              </a:tabLst>
            </a:pPr>
            <a:r>
              <a:rPr lang="en-US" altLang="zh-CN" dirty="0" smtClean="0"/>
              <a:t>					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поступления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114300" algn="l"/>
                <a:tab pos="139700" algn="l"/>
                <a:tab pos="152400" algn="l"/>
                <a:tab pos="266700" algn="l"/>
                <a:tab pos="444500" algn="l"/>
                <a:tab pos="571500" algn="l"/>
              </a:tabLst>
            </a:pPr>
            <a:r>
              <a:rPr lang="en-US" altLang="zh-CN" dirty="0" smtClean="0"/>
              <a:t>		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Поступления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от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других</a:t>
            </a:r>
          </a:p>
          <a:p>
            <a:pPr>
              <a:lnSpc>
                <a:spcPts val="1900"/>
              </a:lnSpc>
              <a:tabLst>
                <a:tab pos="114300" algn="l"/>
                <a:tab pos="139700" algn="l"/>
                <a:tab pos="152400" algn="l"/>
                <a:tab pos="266700" algn="l"/>
                <a:tab pos="444500" algn="l"/>
                <a:tab pos="571500" algn="l"/>
              </a:tabLst>
            </a:pPr>
            <a:r>
              <a:rPr lang="en-US" altLang="zh-CN" dirty="0" smtClean="0"/>
              <a:t>			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бюджетов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бюджетной</a:t>
            </a:r>
          </a:p>
          <a:p>
            <a:pPr>
              <a:lnSpc>
                <a:spcPts val="1900"/>
              </a:lnSpc>
              <a:tabLst>
                <a:tab pos="114300" algn="l"/>
                <a:tab pos="139700" algn="l"/>
                <a:tab pos="152400" algn="l"/>
                <a:tab pos="266700" algn="l"/>
                <a:tab pos="444500" algn="l"/>
                <a:tab pos="5715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системы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(межбюджетные</a:t>
            </a:r>
          </a:p>
          <a:p>
            <a:pPr>
              <a:lnSpc>
                <a:spcPts val="1900"/>
              </a:lnSpc>
              <a:tabLst>
                <a:tab pos="114300" algn="l"/>
                <a:tab pos="139700" algn="l"/>
                <a:tab pos="152400" algn="l"/>
                <a:tab pos="266700" algn="l"/>
                <a:tab pos="444500" algn="l"/>
                <a:tab pos="571500" algn="l"/>
              </a:tabLst>
            </a:pPr>
            <a:r>
              <a:rPr lang="en-US" altLang="zh-CN" dirty="0" smtClean="0"/>
              <a:t>						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трансферты),</a:t>
            </a:r>
          </a:p>
          <a:p>
            <a:pPr>
              <a:lnSpc>
                <a:spcPts val="1900"/>
              </a:lnSpc>
              <a:tabLst>
                <a:tab pos="114300" algn="l"/>
                <a:tab pos="139700" algn="l"/>
                <a:tab pos="152400" algn="l"/>
                <a:tab pos="266700" algn="l"/>
                <a:tab pos="444500" algn="l"/>
                <a:tab pos="571500" algn="l"/>
              </a:tabLst>
            </a:pPr>
            <a:r>
              <a:rPr lang="en-US" altLang="zh-CN" dirty="0" smtClean="0"/>
              <a:t>			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организаций,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/>
              <a:t>				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(кроме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налоговых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и</a:t>
            </a:r>
          </a:p>
          <a:p>
            <a:pPr>
              <a:lnSpc>
                <a:spcPts val="1900"/>
              </a:lnSpc>
              <a:tabLst>
                <a:tab pos="114300" algn="l"/>
                <a:tab pos="139700" algn="l"/>
                <a:tab pos="152400" algn="l"/>
                <a:tab pos="266700" algn="l"/>
                <a:tab pos="444500" algn="l"/>
                <a:tab pos="5715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неналоговых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доходов).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3416300" y="2857496"/>
            <a:ext cx="2514600" cy="373380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8100" algn="l"/>
                <a:tab pos="152400" algn="l"/>
                <a:tab pos="228600" algn="l"/>
                <a:tab pos="444500" algn="l"/>
                <a:tab pos="584200" algn="l"/>
                <a:tab pos="8001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Неналоговые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доходы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38100" algn="l"/>
                <a:tab pos="152400" algn="l"/>
                <a:tab pos="228600" algn="l"/>
                <a:tab pos="444500" algn="l"/>
                <a:tab pos="584200" algn="l"/>
                <a:tab pos="800100" algn="l"/>
              </a:tabLst>
            </a:pPr>
            <a:r>
              <a:rPr lang="en-US" altLang="zh-CN" dirty="0" smtClean="0"/>
              <a:t>			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Поступления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от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уплаты</a:t>
            </a:r>
          </a:p>
          <a:p>
            <a:pPr>
              <a:lnSpc>
                <a:spcPts val="1900"/>
              </a:lnSpc>
              <a:tabLst>
                <a:tab pos="38100" algn="l"/>
                <a:tab pos="152400" algn="l"/>
                <a:tab pos="228600" algn="l"/>
                <a:tab pos="444500" algn="l"/>
                <a:tab pos="584200" algn="l"/>
                <a:tab pos="800100" algn="l"/>
              </a:tabLst>
            </a:pPr>
            <a:r>
              <a:rPr lang="en-US" altLang="zh-CN" dirty="0" smtClean="0"/>
              <a:t>		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других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пошлин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сборов,</a:t>
            </a:r>
          </a:p>
          <a:p>
            <a:pPr>
              <a:lnSpc>
                <a:spcPts val="1900"/>
              </a:lnSpc>
              <a:tabLst>
                <a:tab pos="38100" algn="l"/>
                <a:tab pos="152400" algn="l"/>
                <a:tab pos="228600" algn="l"/>
                <a:tab pos="444500" algn="l"/>
                <a:tab pos="584200" algn="l"/>
                <a:tab pos="800100" algn="l"/>
              </a:tabLst>
            </a:pPr>
            <a:r>
              <a:rPr lang="en-US" altLang="zh-CN" dirty="0" smtClean="0"/>
              <a:t>					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установленных</a:t>
            </a:r>
          </a:p>
          <a:p>
            <a:pPr>
              <a:lnSpc>
                <a:spcPts val="1900"/>
              </a:lnSpc>
              <a:tabLst>
                <a:tab pos="38100" algn="l"/>
                <a:tab pos="152400" algn="l"/>
                <a:tab pos="228600" algn="l"/>
                <a:tab pos="444500" algn="l"/>
                <a:tab pos="584200" algn="l"/>
                <a:tab pos="8001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законодательством,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а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также</a:t>
            </a:r>
          </a:p>
          <a:p>
            <a:pPr>
              <a:lnSpc>
                <a:spcPts val="1900"/>
              </a:lnSpc>
              <a:tabLst>
                <a:tab pos="38100" algn="l"/>
                <a:tab pos="152400" algn="l"/>
                <a:tab pos="228600" algn="l"/>
                <a:tab pos="444500" algn="l"/>
                <a:tab pos="584200" algn="l"/>
                <a:tab pos="800100" algn="l"/>
              </a:tabLst>
            </a:pPr>
            <a:r>
              <a:rPr lang="en-US" altLang="zh-CN" dirty="0" smtClean="0"/>
              <a:t>			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штрафов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за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нарушение</a:t>
            </a:r>
          </a:p>
          <a:p>
            <a:pPr>
              <a:lnSpc>
                <a:spcPts val="1900"/>
              </a:lnSpc>
              <a:tabLst>
                <a:tab pos="38100" algn="l"/>
                <a:tab pos="152400" algn="l"/>
                <a:tab pos="228600" algn="l"/>
                <a:tab pos="444500" algn="l"/>
                <a:tab pos="584200" algn="l"/>
                <a:tab pos="800100" algn="l"/>
              </a:tabLst>
            </a:pPr>
            <a:r>
              <a:rPr lang="en-US" altLang="zh-CN" dirty="0" smtClean="0"/>
              <a:t>				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законодательства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</a:p>
          <a:p>
            <a:pPr>
              <a:lnSpc>
                <a:spcPts val="1900"/>
              </a:lnSpc>
              <a:tabLst>
                <a:tab pos="38100" algn="l"/>
                <a:tab pos="152400" algn="l"/>
                <a:tab pos="228600" algn="l"/>
                <a:tab pos="444500" algn="l"/>
                <a:tab pos="584200" algn="l"/>
                <a:tab pos="800100" algn="l"/>
              </a:tabLst>
            </a:pPr>
            <a:r>
              <a:rPr lang="en-US" altLang="zh-CN" dirty="0" smtClean="0"/>
              <a:t>		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например: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38100" algn="l"/>
                <a:tab pos="152400" algn="l"/>
                <a:tab pos="228600" algn="l"/>
                <a:tab pos="444500" algn="l"/>
                <a:tab pos="584200" algn="l"/>
                <a:tab pos="8001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→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доходы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от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использования</a:t>
            </a:r>
          </a:p>
          <a:p>
            <a:pPr>
              <a:lnSpc>
                <a:spcPts val="1700"/>
              </a:lnSpc>
              <a:tabLst>
                <a:tab pos="38100" algn="l"/>
                <a:tab pos="152400" algn="l"/>
                <a:tab pos="228600" algn="l"/>
                <a:tab pos="444500" algn="l"/>
                <a:tab pos="584200" algn="l"/>
                <a:tab pos="8001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государственного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имущества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и</a:t>
            </a:r>
          </a:p>
          <a:p>
            <a:pPr>
              <a:lnSpc>
                <a:spcPts val="1800"/>
              </a:lnSpc>
              <a:tabLst>
                <a:tab pos="38100" algn="l"/>
                <a:tab pos="152400" algn="l"/>
                <a:tab pos="228600" algn="l"/>
                <a:tab pos="444500" algn="l"/>
                <a:tab pos="584200" algn="l"/>
                <a:tab pos="8001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земли;</a:t>
            </a:r>
          </a:p>
          <a:p>
            <a:pPr>
              <a:lnSpc>
                <a:spcPts val="1800"/>
              </a:lnSpc>
              <a:tabLst>
                <a:tab pos="38100" algn="l"/>
                <a:tab pos="152400" algn="l"/>
                <a:tab pos="228600" algn="l"/>
                <a:tab pos="444500" algn="l"/>
                <a:tab pos="584200" algn="l"/>
                <a:tab pos="800100" algn="l"/>
              </a:tabLst>
            </a:pPr>
            <a:r>
              <a:rPr lang="en-US" altLang="zh-CN" sz="15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→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штрафные</a:t>
            </a:r>
            <a:r>
              <a:rPr lang="en-US" altLang="zh-CN" sz="15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санкции;</a:t>
            </a:r>
          </a:p>
          <a:p>
            <a:pPr>
              <a:lnSpc>
                <a:spcPts val="1800"/>
              </a:lnSpc>
              <a:tabLst>
                <a:tab pos="38100" algn="l"/>
                <a:tab pos="152400" algn="l"/>
                <a:tab pos="228600" algn="l"/>
                <a:tab pos="444500" algn="l"/>
                <a:tab pos="584200" algn="l"/>
                <a:tab pos="800100" algn="l"/>
              </a:tabLst>
            </a:pP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→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другие.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1193800" y="214290"/>
            <a:ext cx="6873548" cy="199665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889000" algn="l"/>
                <a:tab pos="2019300" algn="l"/>
                <a:tab pos="2349500" algn="l"/>
              </a:tabLst>
            </a:pPr>
            <a:r>
              <a:rPr lang="en-US" altLang="zh-CN" dirty="0" smtClean="0"/>
              <a:t>		</a:t>
            </a:r>
            <a:r>
              <a:rPr lang="en-US" altLang="zh-CN" sz="2795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Доходы</a:t>
            </a:r>
            <a:r>
              <a:rPr lang="en-US" altLang="zh-CN" sz="279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бюджета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889000" algn="l"/>
                <a:tab pos="2019300" algn="l"/>
                <a:tab pos="2349500" algn="l"/>
              </a:tabLst>
            </a:pPr>
            <a:r>
              <a:rPr lang="en-US" altLang="zh-CN" sz="2195" b="1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</a:rPr>
              <a:t>Доходы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b="1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</a:rPr>
              <a:t>бюджета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это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безвозмездные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и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безвозвратные</a:t>
            </a:r>
          </a:p>
          <a:p>
            <a:pPr>
              <a:lnSpc>
                <a:spcPts val="2600"/>
              </a:lnSpc>
              <a:tabLst>
                <a:tab pos="889000" algn="l"/>
                <a:tab pos="2019300" algn="l"/>
                <a:tab pos="2349500" algn="l"/>
              </a:tabLst>
            </a:pPr>
            <a:r>
              <a:rPr lang="en-US" altLang="zh-CN" dirty="0" smtClean="0"/>
              <a:t>	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поступления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денежных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средств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в</a:t>
            </a:r>
            <a:r>
              <a:rPr lang="en-US" altLang="zh-CN" sz="21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бюджет.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889000" algn="l"/>
                <a:tab pos="2019300" algn="l"/>
                <a:tab pos="23495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Доходы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бюджета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9067800" y="67056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7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47573" y="758698"/>
            <a:ext cx="8798559" cy="1163319"/>
          </a:xfrm>
          <a:custGeom>
            <a:avLst/>
            <a:gdLst>
              <a:gd name="connsiteX0" fmla="*/ 6350 w 8798559"/>
              <a:gd name="connsiteY0" fmla="*/ 198119 h 1163319"/>
              <a:gd name="connsiteX1" fmla="*/ 11925 w 8798559"/>
              <a:gd name="connsiteY1" fmla="*/ 152018 h 1163319"/>
              <a:gd name="connsiteX2" fmla="*/ 27787 w 8798559"/>
              <a:gd name="connsiteY2" fmla="*/ 109981 h 1163319"/>
              <a:gd name="connsiteX3" fmla="*/ 52578 w 8798559"/>
              <a:gd name="connsiteY3" fmla="*/ 73279 h 1163319"/>
              <a:gd name="connsiteX4" fmla="*/ 84975 w 8798559"/>
              <a:gd name="connsiteY4" fmla="*/ 43306 h 1163319"/>
              <a:gd name="connsiteX5" fmla="*/ 123634 w 8798559"/>
              <a:gd name="connsiteY5" fmla="*/ 21462 h 1163319"/>
              <a:gd name="connsiteX6" fmla="*/ 167246 w 8798559"/>
              <a:gd name="connsiteY6" fmla="*/ 8889 h 1163319"/>
              <a:gd name="connsiteX7" fmla="*/ 198386 w 8798559"/>
              <a:gd name="connsiteY7" fmla="*/ 6350 h 1163319"/>
              <a:gd name="connsiteX8" fmla="*/ 8600185 w 8798559"/>
              <a:gd name="connsiteY8" fmla="*/ 6350 h 1163319"/>
              <a:gd name="connsiteX9" fmla="*/ 8646286 w 8798559"/>
              <a:gd name="connsiteY9" fmla="*/ 11937 h 1163319"/>
              <a:gd name="connsiteX10" fmla="*/ 8688451 w 8798559"/>
              <a:gd name="connsiteY10" fmla="*/ 27812 h 1163319"/>
              <a:gd name="connsiteX11" fmla="*/ 8725154 w 8798559"/>
              <a:gd name="connsiteY11" fmla="*/ 52450 h 1163319"/>
              <a:gd name="connsiteX12" fmla="*/ 8755126 w 8798559"/>
              <a:gd name="connsiteY12" fmla="*/ 84835 h 1163319"/>
              <a:gd name="connsiteX13" fmla="*/ 8777096 w 8798559"/>
              <a:gd name="connsiteY13" fmla="*/ 123443 h 1163319"/>
              <a:gd name="connsiteX14" fmla="*/ 8789669 w 8798559"/>
              <a:gd name="connsiteY14" fmla="*/ 167004 h 1163319"/>
              <a:gd name="connsiteX15" fmla="*/ 8792209 w 8798559"/>
              <a:gd name="connsiteY15" fmla="*/ 198119 h 1163319"/>
              <a:gd name="connsiteX16" fmla="*/ 8792209 w 8798559"/>
              <a:gd name="connsiteY16" fmla="*/ 965200 h 1163319"/>
              <a:gd name="connsiteX17" fmla="*/ 8786621 w 8798559"/>
              <a:gd name="connsiteY17" fmla="*/ 1011300 h 1163319"/>
              <a:gd name="connsiteX18" fmla="*/ 8770746 w 8798559"/>
              <a:gd name="connsiteY18" fmla="*/ 1053337 h 1163319"/>
              <a:gd name="connsiteX19" fmla="*/ 8745982 w 8798559"/>
              <a:gd name="connsiteY19" fmla="*/ 1090041 h 1163319"/>
              <a:gd name="connsiteX20" fmla="*/ 8713596 w 8798559"/>
              <a:gd name="connsiteY20" fmla="*/ 1120012 h 1163319"/>
              <a:gd name="connsiteX21" fmla="*/ 8674861 w 8798559"/>
              <a:gd name="connsiteY21" fmla="*/ 1141856 h 1163319"/>
              <a:gd name="connsiteX22" fmla="*/ 8631301 w 8798559"/>
              <a:gd name="connsiteY22" fmla="*/ 1154429 h 1163319"/>
              <a:gd name="connsiteX23" fmla="*/ 8600185 w 8798559"/>
              <a:gd name="connsiteY23" fmla="*/ 1156969 h 1163319"/>
              <a:gd name="connsiteX24" fmla="*/ 198386 w 8798559"/>
              <a:gd name="connsiteY24" fmla="*/ 1156969 h 1163319"/>
              <a:gd name="connsiteX25" fmla="*/ 152234 w 8798559"/>
              <a:gd name="connsiteY25" fmla="*/ 1151381 h 1163319"/>
              <a:gd name="connsiteX26" fmla="*/ 110134 w 8798559"/>
              <a:gd name="connsiteY26" fmla="*/ 1135506 h 1163319"/>
              <a:gd name="connsiteX27" fmla="*/ 73405 w 8798559"/>
              <a:gd name="connsiteY27" fmla="*/ 1110741 h 1163319"/>
              <a:gd name="connsiteX28" fmla="*/ 43395 w 8798559"/>
              <a:gd name="connsiteY28" fmla="*/ 1078484 h 1163319"/>
              <a:gd name="connsiteX29" fmla="*/ 21437 w 8798559"/>
              <a:gd name="connsiteY29" fmla="*/ 1039875 h 1163319"/>
              <a:gd name="connsiteX30" fmla="*/ 8864 w 8798559"/>
              <a:gd name="connsiteY30" fmla="*/ 996315 h 1163319"/>
              <a:gd name="connsiteX31" fmla="*/ 6350 w 8798559"/>
              <a:gd name="connsiteY31" fmla="*/ 965200 h 1163319"/>
              <a:gd name="connsiteX32" fmla="*/ 6350 w 8798559"/>
              <a:gd name="connsiteY32" fmla="*/ 198119 h 11633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</a:cxnLst>
            <a:rect l="l" t="t" r="r" b="b"/>
            <a:pathLst>
              <a:path w="8798559" h="1163319">
                <a:moveTo>
                  <a:pt x="6350" y="198119"/>
                </a:moveTo>
                <a:lnTo>
                  <a:pt x="11925" y="152018"/>
                </a:lnTo>
                <a:lnTo>
                  <a:pt x="27787" y="109981"/>
                </a:lnTo>
                <a:lnTo>
                  <a:pt x="52578" y="73279"/>
                </a:lnTo>
                <a:lnTo>
                  <a:pt x="84975" y="43306"/>
                </a:lnTo>
                <a:lnTo>
                  <a:pt x="123634" y="21462"/>
                </a:lnTo>
                <a:lnTo>
                  <a:pt x="167246" y="8889"/>
                </a:lnTo>
                <a:lnTo>
                  <a:pt x="198386" y="6350"/>
                </a:lnTo>
                <a:lnTo>
                  <a:pt x="8600185" y="6350"/>
                </a:lnTo>
                <a:lnTo>
                  <a:pt x="8646286" y="11937"/>
                </a:lnTo>
                <a:lnTo>
                  <a:pt x="8688451" y="27812"/>
                </a:lnTo>
                <a:lnTo>
                  <a:pt x="8725154" y="52450"/>
                </a:lnTo>
                <a:lnTo>
                  <a:pt x="8755126" y="84835"/>
                </a:lnTo>
                <a:lnTo>
                  <a:pt x="8777096" y="123443"/>
                </a:lnTo>
                <a:lnTo>
                  <a:pt x="8789669" y="167004"/>
                </a:lnTo>
                <a:lnTo>
                  <a:pt x="8792209" y="198119"/>
                </a:lnTo>
                <a:lnTo>
                  <a:pt x="8792209" y="965200"/>
                </a:lnTo>
                <a:lnTo>
                  <a:pt x="8786621" y="1011300"/>
                </a:lnTo>
                <a:lnTo>
                  <a:pt x="8770746" y="1053337"/>
                </a:lnTo>
                <a:lnTo>
                  <a:pt x="8745982" y="1090041"/>
                </a:lnTo>
                <a:lnTo>
                  <a:pt x="8713596" y="1120012"/>
                </a:lnTo>
                <a:lnTo>
                  <a:pt x="8674861" y="1141856"/>
                </a:lnTo>
                <a:lnTo>
                  <a:pt x="8631301" y="1154429"/>
                </a:lnTo>
                <a:lnTo>
                  <a:pt x="8600185" y="1156969"/>
                </a:lnTo>
                <a:lnTo>
                  <a:pt x="198386" y="1156969"/>
                </a:lnTo>
                <a:lnTo>
                  <a:pt x="152234" y="1151381"/>
                </a:lnTo>
                <a:lnTo>
                  <a:pt x="110134" y="1135506"/>
                </a:lnTo>
                <a:lnTo>
                  <a:pt x="73405" y="1110741"/>
                </a:lnTo>
                <a:lnTo>
                  <a:pt x="43395" y="1078484"/>
                </a:lnTo>
                <a:lnTo>
                  <a:pt x="21437" y="1039875"/>
                </a:lnTo>
                <a:lnTo>
                  <a:pt x="8864" y="996315"/>
                </a:lnTo>
                <a:lnTo>
                  <a:pt x="6350" y="965200"/>
                </a:lnTo>
                <a:lnTo>
                  <a:pt x="6350" y="19811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BD4A4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20725" y="3422650"/>
            <a:ext cx="2713227" cy="3397504"/>
          </a:xfrm>
          <a:custGeom>
            <a:avLst/>
            <a:gdLst>
              <a:gd name="connsiteX0" fmla="*/ 6350 w 2713227"/>
              <a:gd name="connsiteY0" fmla="*/ 456438 h 3397504"/>
              <a:gd name="connsiteX1" fmla="*/ 12242 w 2713227"/>
              <a:gd name="connsiteY1" fmla="*/ 383540 h 3397504"/>
              <a:gd name="connsiteX2" fmla="*/ 29298 w 2713227"/>
              <a:gd name="connsiteY2" fmla="*/ 314197 h 3397504"/>
              <a:gd name="connsiteX3" fmla="*/ 56591 w 2713227"/>
              <a:gd name="connsiteY3" fmla="*/ 249682 h 3397504"/>
              <a:gd name="connsiteX4" fmla="*/ 93192 w 2713227"/>
              <a:gd name="connsiteY4" fmla="*/ 190627 h 3397504"/>
              <a:gd name="connsiteX5" fmla="*/ 138176 w 2713227"/>
              <a:gd name="connsiteY5" fmla="*/ 138176 h 3397504"/>
              <a:gd name="connsiteX6" fmla="*/ 190627 w 2713227"/>
              <a:gd name="connsiteY6" fmla="*/ 93217 h 3397504"/>
              <a:gd name="connsiteX7" fmla="*/ 249593 w 2713227"/>
              <a:gd name="connsiteY7" fmla="*/ 56641 h 3397504"/>
              <a:gd name="connsiteX8" fmla="*/ 314172 w 2713227"/>
              <a:gd name="connsiteY8" fmla="*/ 29336 h 3397504"/>
              <a:gd name="connsiteX9" fmla="*/ 383425 w 2713227"/>
              <a:gd name="connsiteY9" fmla="*/ 12191 h 3397504"/>
              <a:gd name="connsiteX10" fmla="*/ 456438 w 2713227"/>
              <a:gd name="connsiteY10" fmla="*/ 6350 h 3397504"/>
              <a:gd name="connsiteX11" fmla="*/ 2256663 w 2713227"/>
              <a:gd name="connsiteY11" fmla="*/ 6350 h 3397504"/>
              <a:gd name="connsiteX12" fmla="*/ 2329688 w 2713227"/>
              <a:gd name="connsiteY12" fmla="*/ 12191 h 3397504"/>
              <a:gd name="connsiteX13" fmla="*/ 2399029 w 2713227"/>
              <a:gd name="connsiteY13" fmla="*/ 29336 h 3397504"/>
              <a:gd name="connsiteX14" fmla="*/ 2463546 w 2713227"/>
              <a:gd name="connsiteY14" fmla="*/ 56641 h 3397504"/>
              <a:gd name="connsiteX15" fmla="*/ 2522600 w 2713227"/>
              <a:gd name="connsiteY15" fmla="*/ 93217 h 3397504"/>
              <a:gd name="connsiteX16" fmla="*/ 2575052 w 2713227"/>
              <a:gd name="connsiteY16" fmla="*/ 138176 h 3397504"/>
              <a:gd name="connsiteX17" fmla="*/ 2620009 w 2713227"/>
              <a:gd name="connsiteY17" fmla="*/ 190627 h 3397504"/>
              <a:gd name="connsiteX18" fmla="*/ 2656585 w 2713227"/>
              <a:gd name="connsiteY18" fmla="*/ 249682 h 3397504"/>
              <a:gd name="connsiteX19" fmla="*/ 2683891 w 2713227"/>
              <a:gd name="connsiteY19" fmla="*/ 314197 h 3397504"/>
              <a:gd name="connsiteX20" fmla="*/ 2701035 w 2713227"/>
              <a:gd name="connsiteY20" fmla="*/ 383540 h 3397504"/>
              <a:gd name="connsiteX21" fmla="*/ 2706878 w 2713227"/>
              <a:gd name="connsiteY21" fmla="*/ 456438 h 3397504"/>
              <a:gd name="connsiteX22" fmla="*/ 2706878 w 2713227"/>
              <a:gd name="connsiteY22" fmla="*/ 2940951 h 3397504"/>
              <a:gd name="connsiteX23" fmla="*/ 2701035 w 2713227"/>
              <a:gd name="connsiteY23" fmla="*/ 3013976 h 3397504"/>
              <a:gd name="connsiteX24" fmla="*/ 2683891 w 2713227"/>
              <a:gd name="connsiteY24" fmla="*/ 3083242 h 3397504"/>
              <a:gd name="connsiteX25" fmla="*/ 2656585 w 2713227"/>
              <a:gd name="connsiteY25" fmla="*/ 3147847 h 3397504"/>
              <a:gd name="connsiteX26" fmla="*/ 2620009 w 2713227"/>
              <a:gd name="connsiteY26" fmla="*/ 3206839 h 3397504"/>
              <a:gd name="connsiteX27" fmla="*/ 2575052 w 2713227"/>
              <a:gd name="connsiteY27" fmla="*/ 3259290 h 3397504"/>
              <a:gd name="connsiteX28" fmla="*/ 2522600 w 2713227"/>
              <a:gd name="connsiteY28" fmla="*/ 3304285 h 3397504"/>
              <a:gd name="connsiteX29" fmla="*/ 2463546 w 2713227"/>
              <a:gd name="connsiteY29" fmla="*/ 3340902 h 3397504"/>
              <a:gd name="connsiteX30" fmla="*/ 2399029 w 2713227"/>
              <a:gd name="connsiteY30" fmla="*/ 3368202 h 3397504"/>
              <a:gd name="connsiteX31" fmla="*/ 2329688 w 2713227"/>
              <a:gd name="connsiteY31" fmla="*/ 3385261 h 3397504"/>
              <a:gd name="connsiteX32" fmla="*/ 2256663 w 2713227"/>
              <a:gd name="connsiteY32" fmla="*/ 3391154 h 3397504"/>
              <a:gd name="connsiteX33" fmla="*/ 456438 w 2713227"/>
              <a:gd name="connsiteY33" fmla="*/ 3391154 h 3397504"/>
              <a:gd name="connsiteX34" fmla="*/ 383425 w 2713227"/>
              <a:gd name="connsiteY34" fmla="*/ 3385261 h 3397504"/>
              <a:gd name="connsiteX35" fmla="*/ 314172 w 2713227"/>
              <a:gd name="connsiteY35" fmla="*/ 3368202 h 3397504"/>
              <a:gd name="connsiteX36" fmla="*/ 249593 w 2713227"/>
              <a:gd name="connsiteY36" fmla="*/ 3340902 h 3397504"/>
              <a:gd name="connsiteX37" fmla="*/ 190627 w 2713227"/>
              <a:gd name="connsiteY37" fmla="*/ 3304285 h 3397504"/>
              <a:gd name="connsiteX38" fmla="*/ 138176 w 2713227"/>
              <a:gd name="connsiteY38" fmla="*/ 3259290 h 3397504"/>
              <a:gd name="connsiteX39" fmla="*/ 93192 w 2713227"/>
              <a:gd name="connsiteY39" fmla="*/ 3206839 h 3397504"/>
              <a:gd name="connsiteX40" fmla="*/ 56591 w 2713227"/>
              <a:gd name="connsiteY40" fmla="*/ 3147847 h 3397504"/>
              <a:gd name="connsiteX41" fmla="*/ 29298 w 2713227"/>
              <a:gd name="connsiteY41" fmla="*/ 3083242 h 3397504"/>
              <a:gd name="connsiteX42" fmla="*/ 12242 w 2713227"/>
              <a:gd name="connsiteY42" fmla="*/ 3013976 h 3397504"/>
              <a:gd name="connsiteX43" fmla="*/ 6350 w 2713227"/>
              <a:gd name="connsiteY43" fmla="*/ 2940951 h 3397504"/>
              <a:gd name="connsiteX44" fmla="*/ 6350 w 2713227"/>
              <a:gd name="connsiteY44" fmla="*/ 456438 h 3397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</a:cxnLst>
            <a:rect l="l" t="t" r="r" b="b"/>
            <a:pathLst>
              <a:path w="2713227" h="3397504">
                <a:moveTo>
                  <a:pt x="6350" y="456438"/>
                </a:moveTo>
                <a:lnTo>
                  <a:pt x="12242" y="383540"/>
                </a:lnTo>
                <a:lnTo>
                  <a:pt x="29298" y="314197"/>
                </a:lnTo>
                <a:lnTo>
                  <a:pt x="56591" y="249682"/>
                </a:lnTo>
                <a:lnTo>
                  <a:pt x="93192" y="190627"/>
                </a:lnTo>
                <a:lnTo>
                  <a:pt x="138176" y="138176"/>
                </a:lnTo>
                <a:lnTo>
                  <a:pt x="190627" y="93217"/>
                </a:lnTo>
                <a:lnTo>
                  <a:pt x="249593" y="56641"/>
                </a:lnTo>
                <a:lnTo>
                  <a:pt x="314172" y="29336"/>
                </a:lnTo>
                <a:lnTo>
                  <a:pt x="383425" y="12191"/>
                </a:lnTo>
                <a:lnTo>
                  <a:pt x="456438" y="6350"/>
                </a:lnTo>
                <a:lnTo>
                  <a:pt x="2256663" y="6350"/>
                </a:lnTo>
                <a:lnTo>
                  <a:pt x="2329688" y="12191"/>
                </a:lnTo>
                <a:lnTo>
                  <a:pt x="2399029" y="29336"/>
                </a:lnTo>
                <a:lnTo>
                  <a:pt x="2463546" y="56641"/>
                </a:lnTo>
                <a:lnTo>
                  <a:pt x="2522600" y="93217"/>
                </a:lnTo>
                <a:lnTo>
                  <a:pt x="2575052" y="138176"/>
                </a:lnTo>
                <a:lnTo>
                  <a:pt x="2620009" y="190627"/>
                </a:lnTo>
                <a:lnTo>
                  <a:pt x="2656585" y="249682"/>
                </a:lnTo>
                <a:lnTo>
                  <a:pt x="2683891" y="314197"/>
                </a:lnTo>
                <a:lnTo>
                  <a:pt x="2701035" y="383540"/>
                </a:lnTo>
                <a:lnTo>
                  <a:pt x="2706878" y="456438"/>
                </a:lnTo>
                <a:lnTo>
                  <a:pt x="2706878" y="2940951"/>
                </a:lnTo>
                <a:lnTo>
                  <a:pt x="2701035" y="3013976"/>
                </a:lnTo>
                <a:lnTo>
                  <a:pt x="2683891" y="3083242"/>
                </a:lnTo>
                <a:lnTo>
                  <a:pt x="2656585" y="3147847"/>
                </a:lnTo>
                <a:lnTo>
                  <a:pt x="2620009" y="3206839"/>
                </a:lnTo>
                <a:lnTo>
                  <a:pt x="2575052" y="3259290"/>
                </a:lnTo>
                <a:lnTo>
                  <a:pt x="2522600" y="3304285"/>
                </a:lnTo>
                <a:lnTo>
                  <a:pt x="2463546" y="3340902"/>
                </a:lnTo>
                <a:lnTo>
                  <a:pt x="2399029" y="3368202"/>
                </a:lnTo>
                <a:lnTo>
                  <a:pt x="2329688" y="3385261"/>
                </a:lnTo>
                <a:lnTo>
                  <a:pt x="2256663" y="3391154"/>
                </a:lnTo>
                <a:lnTo>
                  <a:pt x="456438" y="3391154"/>
                </a:lnTo>
                <a:lnTo>
                  <a:pt x="383425" y="3385261"/>
                </a:lnTo>
                <a:lnTo>
                  <a:pt x="314172" y="3368202"/>
                </a:lnTo>
                <a:lnTo>
                  <a:pt x="249593" y="3340902"/>
                </a:lnTo>
                <a:lnTo>
                  <a:pt x="190627" y="3304285"/>
                </a:lnTo>
                <a:lnTo>
                  <a:pt x="138176" y="3259290"/>
                </a:lnTo>
                <a:lnTo>
                  <a:pt x="93192" y="3206839"/>
                </a:lnTo>
                <a:lnTo>
                  <a:pt x="56591" y="3147847"/>
                </a:lnTo>
                <a:lnTo>
                  <a:pt x="29298" y="3083242"/>
                </a:lnTo>
                <a:lnTo>
                  <a:pt x="12242" y="3013976"/>
                </a:lnTo>
                <a:lnTo>
                  <a:pt x="6350" y="2940951"/>
                </a:lnTo>
                <a:lnTo>
                  <a:pt x="6350" y="45643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7B853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101085" y="3422650"/>
            <a:ext cx="2891536" cy="3397504"/>
          </a:xfrm>
          <a:custGeom>
            <a:avLst/>
            <a:gdLst>
              <a:gd name="connsiteX0" fmla="*/ 6350 w 2891536"/>
              <a:gd name="connsiteY0" fmla="*/ 486409 h 3397504"/>
              <a:gd name="connsiteX1" fmla="*/ 8001 w 2891536"/>
              <a:gd name="connsiteY1" fmla="*/ 447040 h 3397504"/>
              <a:gd name="connsiteX2" fmla="*/ 12573 w 2891536"/>
              <a:gd name="connsiteY2" fmla="*/ 408559 h 3397504"/>
              <a:gd name="connsiteX3" fmla="*/ 20320 w 2891536"/>
              <a:gd name="connsiteY3" fmla="*/ 371094 h 3397504"/>
              <a:gd name="connsiteX4" fmla="*/ 44069 w 2891536"/>
              <a:gd name="connsiteY4" fmla="*/ 299592 h 3397504"/>
              <a:gd name="connsiteX5" fmla="*/ 78232 w 2891536"/>
              <a:gd name="connsiteY5" fmla="*/ 233553 h 3397504"/>
              <a:gd name="connsiteX6" fmla="*/ 121920 w 2891536"/>
              <a:gd name="connsiteY6" fmla="*/ 173990 h 3397504"/>
              <a:gd name="connsiteX7" fmla="*/ 173990 w 2891536"/>
              <a:gd name="connsiteY7" fmla="*/ 121920 h 3397504"/>
              <a:gd name="connsiteX8" fmla="*/ 233426 w 2891536"/>
              <a:gd name="connsiteY8" fmla="*/ 78232 h 3397504"/>
              <a:gd name="connsiteX9" fmla="*/ 299466 w 2891536"/>
              <a:gd name="connsiteY9" fmla="*/ 44069 h 3397504"/>
              <a:gd name="connsiteX10" fmla="*/ 370840 w 2891536"/>
              <a:gd name="connsiteY10" fmla="*/ 20320 h 3397504"/>
              <a:gd name="connsiteX11" fmla="*/ 408304 w 2891536"/>
              <a:gd name="connsiteY11" fmla="*/ 12572 h 3397504"/>
              <a:gd name="connsiteX12" fmla="*/ 446785 w 2891536"/>
              <a:gd name="connsiteY12" fmla="*/ 8001 h 3397504"/>
              <a:gd name="connsiteX13" fmla="*/ 486155 w 2891536"/>
              <a:gd name="connsiteY13" fmla="*/ 6350 h 3397504"/>
              <a:gd name="connsiteX14" fmla="*/ 2405379 w 2891536"/>
              <a:gd name="connsiteY14" fmla="*/ 6350 h 3397504"/>
              <a:gd name="connsiteX15" fmla="*/ 2444750 w 2891536"/>
              <a:gd name="connsiteY15" fmla="*/ 8001 h 3397504"/>
              <a:gd name="connsiteX16" fmla="*/ 2483230 w 2891536"/>
              <a:gd name="connsiteY16" fmla="*/ 12572 h 3397504"/>
              <a:gd name="connsiteX17" fmla="*/ 2520696 w 2891536"/>
              <a:gd name="connsiteY17" fmla="*/ 20320 h 3397504"/>
              <a:gd name="connsiteX18" fmla="*/ 2592070 w 2891536"/>
              <a:gd name="connsiteY18" fmla="*/ 44069 h 3397504"/>
              <a:gd name="connsiteX19" fmla="*/ 2658110 w 2891536"/>
              <a:gd name="connsiteY19" fmla="*/ 78232 h 3397504"/>
              <a:gd name="connsiteX20" fmla="*/ 2717546 w 2891536"/>
              <a:gd name="connsiteY20" fmla="*/ 121920 h 3397504"/>
              <a:gd name="connsiteX21" fmla="*/ 2769616 w 2891536"/>
              <a:gd name="connsiteY21" fmla="*/ 173990 h 3397504"/>
              <a:gd name="connsiteX22" fmla="*/ 2813304 w 2891536"/>
              <a:gd name="connsiteY22" fmla="*/ 233553 h 3397504"/>
              <a:gd name="connsiteX23" fmla="*/ 2847467 w 2891536"/>
              <a:gd name="connsiteY23" fmla="*/ 299592 h 3397504"/>
              <a:gd name="connsiteX24" fmla="*/ 2871216 w 2891536"/>
              <a:gd name="connsiteY24" fmla="*/ 371094 h 3397504"/>
              <a:gd name="connsiteX25" fmla="*/ 2878963 w 2891536"/>
              <a:gd name="connsiteY25" fmla="*/ 408559 h 3397504"/>
              <a:gd name="connsiteX26" fmla="*/ 2883535 w 2891536"/>
              <a:gd name="connsiteY26" fmla="*/ 447040 h 3397504"/>
              <a:gd name="connsiteX27" fmla="*/ 2885185 w 2891536"/>
              <a:gd name="connsiteY27" fmla="*/ 486409 h 3397504"/>
              <a:gd name="connsiteX28" fmla="*/ 2885185 w 2891536"/>
              <a:gd name="connsiteY28" fmla="*/ 2911017 h 3397504"/>
              <a:gd name="connsiteX29" fmla="*/ 2883535 w 2891536"/>
              <a:gd name="connsiteY29" fmla="*/ 2950400 h 3397504"/>
              <a:gd name="connsiteX30" fmla="*/ 2878963 w 2891536"/>
              <a:gd name="connsiteY30" fmla="*/ 2988906 h 3397504"/>
              <a:gd name="connsiteX31" fmla="*/ 2871216 w 2891536"/>
              <a:gd name="connsiteY31" fmla="*/ 3026397 h 3397504"/>
              <a:gd name="connsiteX32" fmla="*/ 2847467 w 2891536"/>
              <a:gd name="connsiteY32" fmla="*/ 3097910 h 3397504"/>
              <a:gd name="connsiteX33" fmla="*/ 2813304 w 2891536"/>
              <a:gd name="connsiteY33" fmla="*/ 3163938 h 3397504"/>
              <a:gd name="connsiteX34" fmla="*/ 2769616 w 2891536"/>
              <a:gd name="connsiteY34" fmla="*/ 3223488 h 3397504"/>
              <a:gd name="connsiteX35" fmla="*/ 2717546 w 2891536"/>
              <a:gd name="connsiteY35" fmla="*/ 3275583 h 3397504"/>
              <a:gd name="connsiteX36" fmla="*/ 2658110 w 2891536"/>
              <a:gd name="connsiteY36" fmla="*/ 3319218 h 3397504"/>
              <a:gd name="connsiteX37" fmla="*/ 2592070 w 2891536"/>
              <a:gd name="connsiteY37" fmla="*/ 3353422 h 3397504"/>
              <a:gd name="connsiteX38" fmla="*/ 2520696 w 2891536"/>
              <a:gd name="connsiteY38" fmla="*/ 3377200 h 3397504"/>
              <a:gd name="connsiteX39" fmla="*/ 2483230 w 2891536"/>
              <a:gd name="connsiteY39" fmla="*/ 3384868 h 3397504"/>
              <a:gd name="connsiteX40" fmla="*/ 2444750 w 2891536"/>
              <a:gd name="connsiteY40" fmla="*/ 3389562 h 3397504"/>
              <a:gd name="connsiteX41" fmla="*/ 2405379 w 2891536"/>
              <a:gd name="connsiteY41" fmla="*/ 3391154 h 3397504"/>
              <a:gd name="connsiteX42" fmla="*/ 486155 w 2891536"/>
              <a:gd name="connsiteY42" fmla="*/ 3391154 h 3397504"/>
              <a:gd name="connsiteX43" fmla="*/ 446785 w 2891536"/>
              <a:gd name="connsiteY43" fmla="*/ 3389562 h 3397504"/>
              <a:gd name="connsiteX44" fmla="*/ 408304 w 2891536"/>
              <a:gd name="connsiteY44" fmla="*/ 3384868 h 3397504"/>
              <a:gd name="connsiteX45" fmla="*/ 370840 w 2891536"/>
              <a:gd name="connsiteY45" fmla="*/ 3377200 h 3397504"/>
              <a:gd name="connsiteX46" fmla="*/ 299466 w 2891536"/>
              <a:gd name="connsiteY46" fmla="*/ 3353422 h 3397504"/>
              <a:gd name="connsiteX47" fmla="*/ 233426 w 2891536"/>
              <a:gd name="connsiteY47" fmla="*/ 3319218 h 3397504"/>
              <a:gd name="connsiteX48" fmla="*/ 173990 w 2891536"/>
              <a:gd name="connsiteY48" fmla="*/ 3275583 h 3397504"/>
              <a:gd name="connsiteX49" fmla="*/ 121920 w 2891536"/>
              <a:gd name="connsiteY49" fmla="*/ 3223488 h 3397504"/>
              <a:gd name="connsiteX50" fmla="*/ 78232 w 2891536"/>
              <a:gd name="connsiteY50" fmla="*/ 3163938 h 3397504"/>
              <a:gd name="connsiteX51" fmla="*/ 44069 w 2891536"/>
              <a:gd name="connsiteY51" fmla="*/ 3097910 h 3397504"/>
              <a:gd name="connsiteX52" fmla="*/ 20320 w 2891536"/>
              <a:gd name="connsiteY52" fmla="*/ 3026397 h 3397504"/>
              <a:gd name="connsiteX53" fmla="*/ 12573 w 2891536"/>
              <a:gd name="connsiteY53" fmla="*/ 2988906 h 3397504"/>
              <a:gd name="connsiteX54" fmla="*/ 8001 w 2891536"/>
              <a:gd name="connsiteY54" fmla="*/ 2950400 h 3397504"/>
              <a:gd name="connsiteX55" fmla="*/ 6350 w 2891536"/>
              <a:gd name="connsiteY55" fmla="*/ 2911017 h 3397504"/>
              <a:gd name="connsiteX56" fmla="*/ 6350 w 2891536"/>
              <a:gd name="connsiteY56" fmla="*/ 486409 h 3397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</a:cxnLst>
            <a:rect l="l" t="t" r="r" b="b"/>
            <a:pathLst>
              <a:path w="2891536" h="3397504">
                <a:moveTo>
                  <a:pt x="6350" y="486409"/>
                </a:moveTo>
                <a:lnTo>
                  <a:pt x="8001" y="447040"/>
                </a:lnTo>
                <a:lnTo>
                  <a:pt x="12573" y="408559"/>
                </a:lnTo>
                <a:lnTo>
                  <a:pt x="20320" y="371094"/>
                </a:lnTo>
                <a:lnTo>
                  <a:pt x="44069" y="299592"/>
                </a:lnTo>
                <a:lnTo>
                  <a:pt x="78232" y="233553"/>
                </a:lnTo>
                <a:lnTo>
                  <a:pt x="121920" y="173990"/>
                </a:lnTo>
                <a:lnTo>
                  <a:pt x="173990" y="121920"/>
                </a:lnTo>
                <a:lnTo>
                  <a:pt x="233426" y="78232"/>
                </a:lnTo>
                <a:lnTo>
                  <a:pt x="299466" y="44069"/>
                </a:lnTo>
                <a:lnTo>
                  <a:pt x="370840" y="20320"/>
                </a:lnTo>
                <a:lnTo>
                  <a:pt x="408304" y="12572"/>
                </a:lnTo>
                <a:lnTo>
                  <a:pt x="446785" y="8001"/>
                </a:lnTo>
                <a:lnTo>
                  <a:pt x="486155" y="6350"/>
                </a:lnTo>
                <a:lnTo>
                  <a:pt x="2405379" y="6350"/>
                </a:lnTo>
                <a:lnTo>
                  <a:pt x="2444750" y="8001"/>
                </a:lnTo>
                <a:lnTo>
                  <a:pt x="2483230" y="12572"/>
                </a:lnTo>
                <a:lnTo>
                  <a:pt x="2520696" y="20320"/>
                </a:lnTo>
                <a:lnTo>
                  <a:pt x="2592070" y="44069"/>
                </a:lnTo>
                <a:lnTo>
                  <a:pt x="2658110" y="78232"/>
                </a:lnTo>
                <a:lnTo>
                  <a:pt x="2717546" y="121920"/>
                </a:lnTo>
                <a:lnTo>
                  <a:pt x="2769616" y="173990"/>
                </a:lnTo>
                <a:lnTo>
                  <a:pt x="2813304" y="233553"/>
                </a:lnTo>
                <a:lnTo>
                  <a:pt x="2847467" y="299592"/>
                </a:lnTo>
                <a:lnTo>
                  <a:pt x="2871216" y="371094"/>
                </a:lnTo>
                <a:lnTo>
                  <a:pt x="2878963" y="408559"/>
                </a:lnTo>
                <a:lnTo>
                  <a:pt x="2883535" y="447040"/>
                </a:lnTo>
                <a:lnTo>
                  <a:pt x="2885185" y="486409"/>
                </a:lnTo>
                <a:lnTo>
                  <a:pt x="2885185" y="2911017"/>
                </a:lnTo>
                <a:lnTo>
                  <a:pt x="2883535" y="2950400"/>
                </a:lnTo>
                <a:lnTo>
                  <a:pt x="2878963" y="2988906"/>
                </a:lnTo>
                <a:lnTo>
                  <a:pt x="2871216" y="3026397"/>
                </a:lnTo>
                <a:lnTo>
                  <a:pt x="2847467" y="3097910"/>
                </a:lnTo>
                <a:lnTo>
                  <a:pt x="2813304" y="3163938"/>
                </a:lnTo>
                <a:lnTo>
                  <a:pt x="2769616" y="3223488"/>
                </a:lnTo>
                <a:lnTo>
                  <a:pt x="2717546" y="3275583"/>
                </a:lnTo>
                <a:lnTo>
                  <a:pt x="2658110" y="3319218"/>
                </a:lnTo>
                <a:lnTo>
                  <a:pt x="2592070" y="3353422"/>
                </a:lnTo>
                <a:lnTo>
                  <a:pt x="2520696" y="3377200"/>
                </a:lnTo>
                <a:lnTo>
                  <a:pt x="2483230" y="3384868"/>
                </a:lnTo>
                <a:lnTo>
                  <a:pt x="2444750" y="3389562"/>
                </a:lnTo>
                <a:lnTo>
                  <a:pt x="2405379" y="3391154"/>
                </a:lnTo>
                <a:lnTo>
                  <a:pt x="486155" y="3391154"/>
                </a:lnTo>
                <a:lnTo>
                  <a:pt x="446785" y="3389562"/>
                </a:lnTo>
                <a:lnTo>
                  <a:pt x="408304" y="3384868"/>
                </a:lnTo>
                <a:lnTo>
                  <a:pt x="370840" y="3377200"/>
                </a:lnTo>
                <a:lnTo>
                  <a:pt x="299466" y="3353422"/>
                </a:lnTo>
                <a:lnTo>
                  <a:pt x="233426" y="3319218"/>
                </a:lnTo>
                <a:lnTo>
                  <a:pt x="173990" y="3275583"/>
                </a:lnTo>
                <a:lnTo>
                  <a:pt x="121920" y="3223488"/>
                </a:lnTo>
                <a:lnTo>
                  <a:pt x="78232" y="3163938"/>
                </a:lnTo>
                <a:lnTo>
                  <a:pt x="44069" y="3097910"/>
                </a:lnTo>
                <a:lnTo>
                  <a:pt x="20320" y="3026397"/>
                </a:lnTo>
                <a:lnTo>
                  <a:pt x="12573" y="2988906"/>
                </a:lnTo>
                <a:lnTo>
                  <a:pt x="8001" y="2950400"/>
                </a:lnTo>
                <a:lnTo>
                  <a:pt x="6350" y="2911017"/>
                </a:lnTo>
                <a:lnTo>
                  <a:pt x="6350" y="48640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7C5F9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196329" y="3422650"/>
            <a:ext cx="2749803" cy="3397504"/>
          </a:xfrm>
          <a:custGeom>
            <a:avLst/>
            <a:gdLst>
              <a:gd name="connsiteX0" fmla="*/ 6350 w 2749803"/>
              <a:gd name="connsiteY0" fmla="*/ 462407 h 3397504"/>
              <a:gd name="connsiteX1" fmla="*/ 12319 w 2749803"/>
              <a:gd name="connsiteY1" fmla="*/ 388492 h 3397504"/>
              <a:gd name="connsiteX2" fmla="*/ 29591 w 2749803"/>
              <a:gd name="connsiteY2" fmla="*/ 318261 h 3397504"/>
              <a:gd name="connsiteX3" fmla="*/ 57277 w 2749803"/>
              <a:gd name="connsiteY3" fmla="*/ 252857 h 3397504"/>
              <a:gd name="connsiteX4" fmla="*/ 94360 w 2749803"/>
              <a:gd name="connsiteY4" fmla="*/ 193040 h 3397504"/>
              <a:gd name="connsiteX5" fmla="*/ 139954 w 2749803"/>
              <a:gd name="connsiteY5" fmla="*/ 139953 h 3397504"/>
              <a:gd name="connsiteX6" fmla="*/ 193166 w 2749803"/>
              <a:gd name="connsiteY6" fmla="*/ 94360 h 3397504"/>
              <a:gd name="connsiteX7" fmla="*/ 252857 w 2749803"/>
              <a:gd name="connsiteY7" fmla="*/ 57277 h 3397504"/>
              <a:gd name="connsiteX8" fmla="*/ 318388 w 2749803"/>
              <a:gd name="connsiteY8" fmla="*/ 29590 h 3397504"/>
              <a:gd name="connsiteX9" fmla="*/ 388492 w 2749803"/>
              <a:gd name="connsiteY9" fmla="*/ 12319 h 3397504"/>
              <a:gd name="connsiteX10" fmla="*/ 462534 w 2749803"/>
              <a:gd name="connsiteY10" fmla="*/ 6350 h 3397504"/>
              <a:gd name="connsiteX11" fmla="*/ 2287142 w 2749803"/>
              <a:gd name="connsiteY11" fmla="*/ 6350 h 3397504"/>
              <a:gd name="connsiteX12" fmla="*/ 2361184 w 2749803"/>
              <a:gd name="connsiteY12" fmla="*/ 12319 h 3397504"/>
              <a:gd name="connsiteX13" fmla="*/ 2431414 w 2749803"/>
              <a:gd name="connsiteY13" fmla="*/ 29590 h 3397504"/>
              <a:gd name="connsiteX14" fmla="*/ 2496820 w 2749803"/>
              <a:gd name="connsiteY14" fmla="*/ 57277 h 3397504"/>
              <a:gd name="connsiteX15" fmla="*/ 2556637 w 2749803"/>
              <a:gd name="connsiteY15" fmla="*/ 94360 h 3397504"/>
              <a:gd name="connsiteX16" fmla="*/ 2609850 w 2749803"/>
              <a:gd name="connsiteY16" fmla="*/ 139953 h 3397504"/>
              <a:gd name="connsiteX17" fmla="*/ 2655442 w 2749803"/>
              <a:gd name="connsiteY17" fmla="*/ 193040 h 3397504"/>
              <a:gd name="connsiteX18" fmla="*/ 2692526 w 2749803"/>
              <a:gd name="connsiteY18" fmla="*/ 252857 h 3397504"/>
              <a:gd name="connsiteX19" fmla="*/ 2720213 w 2749803"/>
              <a:gd name="connsiteY19" fmla="*/ 318261 h 3397504"/>
              <a:gd name="connsiteX20" fmla="*/ 2737485 w 2749803"/>
              <a:gd name="connsiteY20" fmla="*/ 388492 h 3397504"/>
              <a:gd name="connsiteX21" fmla="*/ 2743453 w 2749803"/>
              <a:gd name="connsiteY21" fmla="*/ 462407 h 3397504"/>
              <a:gd name="connsiteX22" fmla="*/ 2743453 w 2749803"/>
              <a:gd name="connsiteY22" fmla="*/ 2935033 h 3397504"/>
              <a:gd name="connsiteX23" fmla="*/ 2737485 w 2749803"/>
              <a:gd name="connsiteY23" fmla="*/ 3009010 h 3397504"/>
              <a:gd name="connsiteX24" fmla="*/ 2720213 w 2749803"/>
              <a:gd name="connsiteY24" fmla="*/ 3079203 h 3397504"/>
              <a:gd name="connsiteX25" fmla="*/ 2692526 w 2749803"/>
              <a:gd name="connsiteY25" fmla="*/ 3144646 h 3397504"/>
              <a:gd name="connsiteX26" fmla="*/ 2655442 w 2749803"/>
              <a:gd name="connsiteY26" fmla="*/ 3204412 h 3397504"/>
              <a:gd name="connsiteX27" fmla="*/ 2609850 w 2749803"/>
              <a:gd name="connsiteY27" fmla="*/ 3257562 h 3397504"/>
              <a:gd name="connsiteX28" fmla="*/ 2556637 w 2749803"/>
              <a:gd name="connsiteY28" fmla="*/ 3303143 h 3397504"/>
              <a:gd name="connsiteX29" fmla="*/ 2496820 w 2749803"/>
              <a:gd name="connsiteY29" fmla="*/ 3340241 h 3397504"/>
              <a:gd name="connsiteX30" fmla="*/ 2431414 w 2749803"/>
              <a:gd name="connsiteY30" fmla="*/ 3367900 h 3397504"/>
              <a:gd name="connsiteX31" fmla="*/ 2361184 w 2749803"/>
              <a:gd name="connsiteY31" fmla="*/ 3385184 h 3397504"/>
              <a:gd name="connsiteX32" fmla="*/ 2287142 w 2749803"/>
              <a:gd name="connsiteY32" fmla="*/ 3391154 h 3397504"/>
              <a:gd name="connsiteX33" fmla="*/ 462534 w 2749803"/>
              <a:gd name="connsiteY33" fmla="*/ 3391154 h 3397504"/>
              <a:gd name="connsiteX34" fmla="*/ 388492 w 2749803"/>
              <a:gd name="connsiteY34" fmla="*/ 3385184 h 3397504"/>
              <a:gd name="connsiteX35" fmla="*/ 318388 w 2749803"/>
              <a:gd name="connsiteY35" fmla="*/ 3367900 h 3397504"/>
              <a:gd name="connsiteX36" fmla="*/ 252857 w 2749803"/>
              <a:gd name="connsiteY36" fmla="*/ 3340241 h 3397504"/>
              <a:gd name="connsiteX37" fmla="*/ 193166 w 2749803"/>
              <a:gd name="connsiteY37" fmla="*/ 3303143 h 3397504"/>
              <a:gd name="connsiteX38" fmla="*/ 139954 w 2749803"/>
              <a:gd name="connsiteY38" fmla="*/ 3257562 h 3397504"/>
              <a:gd name="connsiteX39" fmla="*/ 94360 w 2749803"/>
              <a:gd name="connsiteY39" fmla="*/ 3204412 h 3397504"/>
              <a:gd name="connsiteX40" fmla="*/ 57277 w 2749803"/>
              <a:gd name="connsiteY40" fmla="*/ 3144646 h 3397504"/>
              <a:gd name="connsiteX41" fmla="*/ 29591 w 2749803"/>
              <a:gd name="connsiteY41" fmla="*/ 3079203 h 3397504"/>
              <a:gd name="connsiteX42" fmla="*/ 12319 w 2749803"/>
              <a:gd name="connsiteY42" fmla="*/ 3009010 h 3397504"/>
              <a:gd name="connsiteX43" fmla="*/ 6350 w 2749803"/>
              <a:gd name="connsiteY43" fmla="*/ 2935033 h 3397504"/>
              <a:gd name="connsiteX44" fmla="*/ 6350 w 2749803"/>
              <a:gd name="connsiteY44" fmla="*/ 462407 h 3397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</a:cxnLst>
            <a:rect l="l" t="t" r="r" b="b"/>
            <a:pathLst>
              <a:path w="2749803" h="3397504">
                <a:moveTo>
                  <a:pt x="6350" y="462407"/>
                </a:moveTo>
                <a:lnTo>
                  <a:pt x="12319" y="388492"/>
                </a:lnTo>
                <a:lnTo>
                  <a:pt x="29591" y="318261"/>
                </a:lnTo>
                <a:lnTo>
                  <a:pt x="57277" y="252857"/>
                </a:lnTo>
                <a:lnTo>
                  <a:pt x="94360" y="193040"/>
                </a:lnTo>
                <a:lnTo>
                  <a:pt x="139954" y="139953"/>
                </a:lnTo>
                <a:lnTo>
                  <a:pt x="193166" y="94360"/>
                </a:lnTo>
                <a:lnTo>
                  <a:pt x="252857" y="57277"/>
                </a:lnTo>
                <a:lnTo>
                  <a:pt x="318388" y="29590"/>
                </a:lnTo>
                <a:lnTo>
                  <a:pt x="388492" y="12319"/>
                </a:lnTo>
                <a:lnTo>
                  <a:pt x="462534" y="6350"/>
                </a:lnTo>
                <a:lnTo>
                  <a:pt x="2287142" y="6350"/>
                </a:lnTo>
                <a:lnTo>
                  <a:pt x="2361184" y="12319"/>
                </a:lnTo>
                <a:lnTo>
                  <a:pt x="2431414" y="29590"/>
                </a:lnTo>
                <a:lnTo>
                  <a:pt x="2496820" y="57277"/>
                </a:lnTo>
                <a:lnTo>
                  <a:pt x="2556637" y="94360"/>
                </a:lnTo>
                <a:lnTo>
                  <a:pt x="2609850" y="139953"/>
                </a:lnTo>
                <a:lnTo>
                  <a:pt x="2655442" y="193040"/>
                </a:lnTo>
                <a:lnTo>
                  <a:pt x="2692526" y="252857"/>
                </a:lnTo>
                <a:lnTo>
                  <a:pt x="2720213" y="318261"/>
                </a:lnTo>
                <a:lnTo>
                  <a:pt x="2737485" y="388492"/>
                </a:lnTo>
                <a:lnTo>
                  <a:pt x="2743453" y="462407"/>
                </a:lnTo>
                <a:lnTo>
                  <a:pt x="2743453" y="2935033"/>
                </a:lnTo>
                <a:lnTo>
                  <a:pt x="2737485" y="3009010"/>
                </a:lnTo>
                <a:lnTo>
                  <a:pt x="2720213" y="3079203"/>
                </a:lnTo>
                <a:lnTo>
                  <a:pt x="2692526" y="3144646"/>
                </a:lnTo>
                <a:lnTo>
                  <a:pt x="2655442" y="3204412"/>
                </a:lnTo>
                <a:lnTo>
                  <a:pt x="2609850" y="3257562"/>
                </a:lnTo>
                <a:lnTo>
                  <a:pt x="2556637" y="3303143"/>
                </a:lnTo>
                <a:lnTo>
                  <a:pt x="2496820" y="3340241"/>
                </a:lnTo>
                <a:lnTo>
                  <a:pt x="2431414" y="3367900"/>
                </a:lnTo>
                <a:lnTo>
                  <a:pt x="2361184" y="3385184"/>
                </a:lnTo>
                <a:lnTo>
                  <a:pt x="2287142" y="3391154"/>
                </a:lnTo>
                <a:lnTo>
                  <a:pt x="462534" y="3391154"/>
                </a:lnTo>
                <a:lnTo>
                  <a:pt x="388492" y="3385184"/>
                </a:lnTo>
                <a:lnTo>
                  <a:pt x="318388" y="3367900"/>
                </a:lnTo>
                <a:lnTo>
                  <a:pt x="252857" y="3340241"/>
                </a:lnTo>
                <a:lnTo>
                  <a:pt x="193166" y="3303143"/>
                </a:lnTo>
                <a:lnTo>
                  <a:pt x="139954" y="3257562"/>
                </a:lnTo>
                <a:lnTo>
                  <a:pt x="94360" y="3204412"/>
                </a:lnTo>
                <a:lnTo>
                  <a:pt x="57277" y="3144646"/>
                </a:lnTo>
                <a:lnTo>
                  <a:pt x="29591" y="3079203"/>
                </a:lnTo>
                <a:lnTo>
                  <a:pt x="12319" y="3009010"/>
                </a:lnTo>
                <a:lnTo>
                  <a:pt x="6350" y="2935033"/>
                </a:lnTo>
                <a:lnTo>
                  <a:pt x="6350" y="46240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7924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938272" y="1964436"/>
            <a:ext cx="2857500" cy="411480"/>
          </a:xfrm>
          <a:custGeom>
            <a:avLst/>
            <a:gdLst>
              <a:gd name="connsiteX0" fmla="*/ 25145 w 2857500"/>
              <a:gd name="connsiteY0" fmla="*/ 205866 h 411480"/>
              <a:gd name="connsiteX1" fmla="*/ 65913 w 2857500"/>
              <a:gd name="connsiteY1" fmla="*/ 162432 h 411480"/>
              <a:gd name="connsiteX2" fmla="*/ 135508 w 2857500"/>
              <a:gd name="connsiteY2" fmla="*/ 135508 h 411480"/>
              <a:gd name="connsiteX3" fmla="*/ 181863 w 2857500"/>
              <a:gd name="connsiteY3" fmla="*/ 122808 h 411480"/>
              <a:gd name="connsiteX4" fmla="*/ 235457 w 2857500"/>
              <a:gd name="connsiteY4" fmla="*/ 110616 h 411480"/>
              <a:gd name="connsiteX5" fmla="*/ 295910 w 2857500"/>
              <a:gd name="connsiteY5" fmla="*/ 99059 h 411480"/>
              <a:gd name="connsiteX6" fmla="*/ 362966 w 2857500"/>
              <a:gd name="connsiteY6" fmla="*/ 88264 h 411480"/>
              <a:gd name="connsiteX7" fmla="*/ 436244 w 2857500"/>
              <a:gd name="connsiteY7" fmla="*/ 78104 h 411480"/>
              <a:gd name="connsiteX8" fmla="*/ 515238 w 2857500"/>
              <a:gd name="connsiteY8" fmla="*/ 68579 h 411480"/>
              <a:gd name="connsiteX9" fmla="*/ 599820 w 2857500"/>
              <a:gd name="connsiteY9" fmla="*/ 59943 h 411480"/>
              <a:gd name="connsiteX10" fmla="*/ 689356 w 2857500"/>
              <a:gd name="connsiteY10" fmla="*/ 52196 h 411480"/>
              <a:gd name="connsiteX11" fmla="*/ 783717 w 2857500"/>
              <a:gd name="connsiteY11" fmla="*/ 45338 h 411480"/>
              <a:gd name="connsiteX12" fmla="*/ 882395 w 2857500"/>
              <a:gd name="connsiteY12" fmla="*/ 39369 h 411480"/>
              <a:gd name="connsiteX13" fmla="*/ 985138 w 2857500"/>
              <a:gd name="connsiteY13" fmla="*/ 34416 h 411480"/>
              <a:gd name="connsiteX14" fmla="*/ 1091437 w 2857500"/>
              <a:gd name="connsiteY14" fmla="*/ 30352 h 411480"/>
              <a:gd name="connsiteX15" fmla="*/ 1201166 w 2857500"/>
              <a:gd name="connsiteY15" fmla="*/ 27558 h 411480"/>
              <a:gd name="connsiteX16" fmla="*/ 1313687 w 2857500"/>
              <a:gd name="connsiteY16" fmla="*/ 25780 h 411480"/>
              <a:gd name="connsiteX17" fmla="*/ 1428749 w 2857500"/>
              <a:gd name="connsiteY17" fmla="*/ 25145 h 411480"/>
              <a:gd name="connsiteX18" fmla="*/ 1543938 w 2857500"/>
              <a:gd name="connsiteY18" fmla="*/ 25780 h 411480"/>
              <a:gd name="connsiteX19" fmla="*/ 1656461 w 2857500"/>
              <a:gd name="connsiteY19" fmla="*/ 27558 h 411480"/>
              <a:gd name="connsiteX20" fmla="*/ 1766062 w 2857500"/>
              <a:gd name="connsiteY20" fmla="*/ 30352 h 411480"/>
              <a:gd name="connsiteX21" fmla="*/ 1872487 w 2857500"/>
              <a:gd name="connsiteY21" fmla="*/ 34416 h 411480"/>
              <a:gd name="connsiteX22" fmla="*/ 1975104 w 2857500"/>
              <a:gd name="connsiteY22" fmla="*/ 39369 h 411480"/>
              <a:gd name="connsiteX23" fmla="*/ 2073782 w 2857500"/>
              <a:gd name="connsiteY23" fmla="*/ 45338 h 411480"/>
              <a:gd name="connsiteX24" fmla="*/ 2168143 w 2857500"/>
              <a:gd name="connsiteY24" fmla="*/ 52196 h 411480"/>
              <a:gd name="connsiteX25" fmla="*/ 2257679 w 2857500"/>
              <a:gd name="connsiteY25" fmla="*/ 59943 h 411480"/>
              <a:gd name="connsiteX26" fmla="*/ 2342261 w 2857500"/>
              <a:gd name="connsiteY26" fmla="*/ 68579 h 411480"/>
              <a:gd name="connsiteX27" fmla="*/ 2421255 w 2857500"/>
              <a:gd name="connsiteY27" fmla="*/ 78104 h 411480"/>
              <a:gd name="connsiteX28" fmla="*/ 2494533 w 2857500"/>
              <a:gd name="connsiteY28" fmla="*/ 88264 h 411480"/>
              <a:gd name="connsiteX29" fmla="*/ 2561589 w 2857500"/>
              <a:gd name="connsiteY29" fmla="*/ 99059 h 411480"/>
              <a:gd name="connsiteX30" fmla="*/ 2622042 w 2857500"/>
              <a:gd name="connsiteY30" fmla="*/ 110616 h 411480"/>
              <a:gd name="connsiteX31" fmla="*/ 2675636 w 2857500"/>
              <a:gd name="connsiteY31" fmla="*/ 122808 h 411480"/>
              <a:gd name="connsiteX32" fmla="*/ 2722118 w 2857500"/>
              <a:gd name="connsiteY32" fmla="*/ 135508 h 411480"/>
              <a:gd name="connsiteX33" fmla="*/ 2760852 w 2857500"/>
              <a:gd name="connsiteY33" fmla="*/ 148716 h 411480"/>
              <a:gd name="connsiteX34" fmla="*/ 2813938 w 2857500"/>
              <a:gd name="connsiteY34" fmla="*/ 176529 h 411480"/>
              <a:gd name="connsiteX35" fmla="*/ 2832354 w 2857500"/>
              <a:gd name="connsiteY35" fmla="*/ 205866 h 411480"/>
              <a:gd name="connsiteX36" fmla="*/ 2827655 w 2857500"/>
              <a:gd name="connsiteY36" fmla="*/ 220598 h 411480"/>
              <a:gd name="connsiteX37" fmla="*/ 2791587 w 2857500"/>
              <a:gd name="connsiteY37" fmla="*/ 249173 h 411480"/>
              <a:gd name="connsiteX38" fmla="*/ 2722118 w 2857500"/>
              <a:gd name="connsiteY38" fmla="*/ 276097 h 411480"/>
              <a:gd name="connsiteX39" fmla="*/ 2675636 w 2857500"/>
              <a:gd name="connsiteY39" fmla="*/ 288797 h 411480"/>
              <a:gd name="connsiteX40" fmla="*/ 2622042 w 2857500"/>
              <a:gd name="connsiteY40" fmla="*/ 300862 h 411480"/>
              <a:gd name="connsiteX41" fmla="*/ 2561589 w 2857500"/>
              <a:gd name="connsiteY41" fmla="*/ 312419 h 411480"/>
              <a:gd name="connsiteX42" fmla="*/ 2494533 w 2857500"/>
              <a:gd name="connsiteY42" fmla="*/ 323341 h 411480"/>
              <a:gd name="connsiteX43" fmla="*/ 2421255 w 2857500"/>
              <a:gd name="connsiteY43" fmla="*/ 333501 h 411480"/>
              <a:gd name="connsiteX44" fmla="*/ 2342261 w 2857500"/>
              <a:gd name="connsiteY44" fmla="*/ 342899 h 411480"/>
              <a:gd name="connsiteX45" fmla="*/ 2257679 w 2857500"/>
              <a:gd name="connsiteY45" fmla="*/ 351535 h 411480"/>
              <a:gd name="connsiteX46" fmla="*/ 2168143 w 2857500"/>
              <a:gd name="connsiteY46" fmla="*/ 359282 h 411480"/>
              <a:gd name="connsiteX47" fmla="*/ 2073782 w 2857500"/>
              <a:gd name="connsiteY47" fmla="*/ 366140 h 411480"/>
              <a:gd name="connsiteX48" fmla="*/ 1975104 w 2857500"/>
              <a:gd name="connsiteY48" fmla="*/ 372109 h 411480"/>
              <a:gd name="connsiteX49" fmla="*/ 1872487 w 2857500"/>
              <a:gd name="connsiteY49" fmla="*/ 377189 h 411480"/>
              <a:gd name="connsiteX50" fmla="*/ 1766062 w 2857500"/>
              <a:gd name="connsiteY50" fmla="*/ 381126 h 411480"/>
              <a:gd name="connsiteX51" fmla="*/ 1656461 w 2857500"/>
              <a:gd name="connsiteY51" fmla="*/ 383920 h 411480"/>
              <a:gd name="connsiteX52" fmla="*/ 1543938 w 2857500"/>
              <a:gd name="connsiteY52" fmla="*/ 385698 h 411480"/>
              <a:gd name="connsiteX53" fmla="*/ 1428749 w 2857500"/>
              <a:gd name="connsiteY53" fmla="*/ 386333 h 411480"/>
              <a:gd name="connsiteX54" fmla="*/ 1313687 w 2857500"/>
              <a:gd name="connsiteY54" fmla="*/ 385698 h 411480"/>
              <a:gd name="connsiteX55" fmla="*/ 1201166 w 2857500"/>
              <a:gd name="connsiteY55" fmla="*/ 383920 h 411480"/>
              <a:gd name="connsiteX56" fmla="*/ 1091437 w 2857500"/>
              <a:gd name="connsiteY56" fmla="*/ 381126 h 411480"/>
              <a:gd name="connsiteX57" fmla="*/ 985138 w 2857500"/>
              <a:gd name="connsiteY57" fmla="*/ 377189 h 411480"/>
              <a:gd name="connsiteX58" fmla="*/ 882395 w 2857500"/>
              <a:gd name="connsiteY58" fmla="*/ 372109 h 411480"/>
              <a:gd name="connsiteX59" fmla="*/ 783717 w 2857500"/>
              <a:gd name="connsiteY59" fmla="*/ 366140 h 411480"/>
              <a:gd name="connsiteX60" fmla="*/ 689356 w 2857500"/>
              <a:gd name="connsiteY60" fmla="*/ 359282 h 411480"/>
              <a:gd name="connsiteX61" fmla="*/ 599820 w 2857500"/>
              <a:gd name="connsiteY61" fmla="*/ 351535 h 411480"/>
              <a:gd name="connsiteX62" fmla="*/ 515238 w 2857500"/>
              <a:gd name="connsiteY62" fmla="*/ 342899 h 411480"/>
              <a:gd name="connsiteX63" fmla="*/ 436244 w 2857500"/>
              <a:gd name="connsiteY63" fmla="*/ 333501 h 411480"/>
              <a:gd name="connsiteX64" fmla="*/ 362966 w 2857500"/>
              <a:gd name="connsiteY64" fmla="*/ 323341 h 411480"/>
              <a:gd name="connsiteX65" fmla="*/ 295910 w 2857500"/>
              <a:gd name="connsiteY65" fmla="*/ 312419 h 411480"/>
              <a:gd name="connsiteX66" fmla="*/ 235457 w 2857500"/>
              <a:gd name="connsiteY66" fmla="*/ 300862 h 411480"/>
              <a:gd name="connsiteX67" fmla="*/ 181863 w 2857500"/>
              <a:gd name="connsiteY67" fmla="*/ 288797 h 411480"/>
              <a:gd name="connsiteX68" fmla="*/ 135508 w 2857500"/>
              <a:gd name="connsiteY68" fmla="*/ 276097 h 411480"/>
              <a:gd name="connsiteX69" fmla="*/ 96647 w 2857500"/>
              <a:gd name="connsiteY69" fmla="*/ 262889 h 411480"/>
              <a:gd name="connsiteX70" fmla="*/ 43560 w 2857500"/>
              <a:gd name="connsiteY70" fmla="*/ 235076 h 411480"/>
              <a:gd name="connsiteX71" fmla="*/ 25145 w 2857500"/>
              <a:gd name="connsiteY71" fmla="*/ 205866 h 4114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</a:cxnLst>
            <a:rect l="l" t="t" r="r" b="b"/>
            <a:pathLst>
              <a:path w="2857500" h="411480">
                <a:moveTo>
                  <a:pt x="25145" y="205866"/>
                </a:moveTo>
                <a:lnTo>
                  <a:pt x="65913" y="162432"/>
                </a:lnTo>
                <a:lnTo>
                  <a:pt x="135508" y="135508"/>
                </a:lnTo>
                <a:lnTo>
                  <a:pt x="181863" y="122808"/>
                </a:lnTo>
                <a:lnTo>
                  <a:pt x="235457" y="110616"/>
                </a:lnTo>
                <a:lnTo>
                  <a:pt x="295910" y="99059"/>
                </a:lnTo>
                <a:lnTo>
                  <a:pt x="362966" y="88264"/>
                </a:lnTo>
                <a:lnTo>
                  <a:pt x="436244" y="78104"/>
                </a:lnTo>
                <a:lnTo>
                  <a:pt x="515238" y="68579"/>
                </a:lnTo>
                <a:lnTo>
                  <a:pt x="599820" y="59943"/>
                </a:lnTo>
                <a:lnTo>
                  <a:pt x="689356" y="52196"/>
                </a:lnTo>
                <a:lnTo>
                  <a:pt x="783717" y="45338"/>
                </a:lnTo>
                <a:lnTo>
                  <a:pt x="882395" y="39369"/>
                </a:lnTo>
                <a:lnTo>
                  <a:pt x="985138" y="34416"/>
                </a:lnTo>
                <a:lnTo>
                  <a:pt x="1091437" y="30352"/>
                </a:lnTo>
                <a:lnTo>
                  <a:pt x="1201166" y="27558"/>
                </a:lnTo>
                <a:lnTo>
                  <a:pt x="1313687" y="25780"/>
                </a:lnTo>
                <a:lnTo>
                  <a:pt x="1428749" y="25145"/>
                </a:lnTo>
                <a:lnTo>
                  <a:pt x="1543938" y="25780"/>
                </a:lnTo>
                <a:lnTo>
                  <a:pt x="1656461" y="27558"/>
                </a:lnTo>
                <a:lnTo>
                  <a:pt x="1766062" y="30352"/>
                </a:lnTo>
                <a:lnTo>
                  <a:pt x="1872487" y="34416"/>
                </a:lnTo>
                <a:lnTo>
                  <a:pt x="1975104" y="39369"/>
                </a:lnTo>
                <a:lnTo>
                  <a:pt x="2073782" y="45338"/>
                </a:lnTo>
                <a:lnTo>
                  <a:pt x="2168143" y="52196"/>
                </a:lnTo>
                <a:lnTo>
                  <a:pt x="2257679" y="59943"/>
                </a:lnTo>
                <a:lnTo>
                  <a:pt x="2342261" y="68579"/>
                </a:lnTo>
                <a:lnTo>
                  <a:pt x="2421255" y="78104"/>
                </a:lnTo>
                <a:lnTo>
                  <a:pt x="2494533" y="88264"/>
                </a:lnTo>
                <a:lnTo>
                  <a:pt x="2561589" y="99059"/>
                </a:lnTo>
                <a:lnTo>
                  <a:pt x="2622042" y="110616"/>
                </a:lnTo>
                <a:lnTo>
                  <a:pt x="2675636" y="122808"/>
                </a:lnTo>
                <a:lnTo>
                  <a:pt x="2722118" y="135508"/>
                </a:lnTo>
                <a:lnTo>
                  <a:pt x="2760852" y="148716"/>
                </a:lnTo>
                <a:lnTo>
                  <a:pt x="2813938" y="176529"/>
                </a:lnTo>
                <a:lnTo>
                  <a:pt x="2832354" y="205866"/>
                </a:lnTo>
                <a:lnTo>
                  <a:pt x="2827655" y="220598"/>
                </a:lnTo>
                <a:lnTo>
                  <a:pt x="2791587" y="249173"/>
                </a:lnTo>
                <a:lnTo>
                  <a:pt x="2722118" y="276097"/>
                </a:lnTo>
                <a:lnTo>
                  <a:pt x="2675636" y="288797"/>
                </a:lnTo>
                <a:lnTo>
                  <a:pt x="2622042" y="300862"/>
                </a:lnTo>
                <a:lnTo>
                  <a:pt x="2561589" y="312419"/>
                </a:lnTo>
                <a:lnTo>
                  <a:pt x="2494533" y="323341"/>
                </a:lnTo>
                <a:lnTo>
                  <a:pt x="2421255" y="333501"/>
                </a:lnTo>
                <a:lnTo>
                  <a:pt x="2342261" y="342899"/>
                </a:lnTo>
                <a:lnTo>
                  <a:pt x="2257679" y="351535"/>
                </a:lnTo>
                <a:lnTo>
                  <a:pt x="2168143" y="359282"/>
                </a:lnTo>
                <a:lnTo>
                  <a:pt x="2073782" y="366140"/>
                </a:lnTo>
                <a:lnTo>
                  <a:pt x="1975104" y="372109"/>
                </a:lnTo>
                <a:lnTo>
                  <a:pt x="1872487" y="377189"/>
                </a:lnTo>
                <a:lnTo>
                  <a:pt x="1766062" y="381126"/>
                </a:lnTo>
                <a:lnTo>
                  <a:pt x="1656461" y="383920"/>
                </a:lnTo>
                <a:lnTo>
                  <a:pt x="1543938" y="385698"/>
                </a:lnTo>
                <a:lnTo>
                  <a:pt x="1428749" y="386333"/>
                </a:lnTo>
                <a:lnTo>
                  <a:pt x="1313687" y="385698"/>
                </a:lnTo>
                <a:lnTo>
                  <a:pt x="1201166" y="383920"/>
                </a:lnTo>
                <a:lnTo>
                  <a:pt x="1091437" y="381126"/>
                </a:lnTo>
                <a:lnTo>
                  <a:pt x="985138" y="377189"/>
                </a:lnTo>
                <a:lnTo>
                  <a:pt x="882395" y="372109"/>
                </a:lnTo>
                <a:lnTo>
                  <a:pt x="783717" y="366140"/>
                </a:lnTo>
                <a:lnTo>
                  <a:pt x="689356" y="359282"/>
                </a:lnTo>
                <a:lnTo>
                  <a:pt x="599820" y="351535"/>
                </a:lnTo>
                <a:lnTo>
                  <a:pt x="515238" y="342899"/>
                </a:lnTo>
                <a:lnTo>
                  <a:pt x="436244" y="333501"/>
                </a:lnTo>
                <a:lnTo>
                  <a:pt x="362966" y="323341"/>
                </a:lnTo>
                <a:lnTo>
                  <a:pt x="295910" y="312419"/>
                </a:lnTo>
                <a:lnTo>
                  <a:pt x="235457" y="300862"/>
                </a:lnTo>
                <a:lnTo>
                  <a:pt x="181863" y="288797"/>
                </a:lnTo>
                <a:lnTo>
                  <a:pt x="135508" y="276097"/>
                </a:lnTo>
                <a:lnTo>
                  <a:pt x="96647" y="262889"/>
                </a:lnTo>
                <a:lnTo>
                  <a:pt x="43560" y="235076"/>
                </a:lnTo>
                <a:lnTo>
                  <a:pt x="25145" y="205866"/>
                </a:lnTo>
              </a:path>
            </a:pathLst>
          </a:custGeom>
          <a:solidFill>
            <a:srgbClr val="000000">
              <a:alpha val="0"/>
            </a:srgbClr>
          </a:solidFill>
          <a:ln w="50800">
            <a:solidFill>
              <a:srgbClr val="C0504D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738883" y="2319020"/>
            <a:ext cx="176276" cy="169671"/>
          </a:xfrm>
          <a:custGeom>
            <a:avLst/>
            <a:gdLst>
              <a:gd name="connsiteX0" fmla="*/ 141477 w 176276"/>
              <a:gd name="connsiteY0" fmla="*/ 0 h 169671"/>
              <a:gd name="connsiteX1" fmla="*/ 132969 w 176276"/>
              <a:gd name="connsiteY1" fmla="*/ 3301 h 169671"/>
              <a:gd name="connsiteX2" fmla="*/ 0 w 176276"/>
              <a:gd name="connsiteY2" fmla="*/ 100710 h 169671"/>
              <a:gd name="connsiteX3" fmla="*/ 150367 w 176276"/>
              <a:gd name="connsiteY3" fmla="*/ 168528 h 169671"/>
              <a:gd name="connsiteX4" fmla="*/ 162433 w 176276"/>
              <a:gd name="connsiteY4" fmla="*/ 169672 h 169671"/>
              <a:gd name="connsiteX5" fmla="*/ 172466 w 176276"/>
              <a:gd name="connsiteY5" fmla="*/ 163575 h 169671"/>
              <a:gd name="connsiteX6" fmla="*/ 176276 w 176276"/>
              <a:gd name="connsiteY6" fmla="*/ 149986 h 169671"/>
              <a:gd name="connsiteX7" fmla="*/ 173101 w 176276"/>
              <a:gd name="connsiteY7" fmla="*/ 139572 h 169671"/>
              <a:gd name="connsiteX8" fmla="*/ 122427 w 176276"/>
              <a:gd name="connsiteY8" fmla="*/ 115697 h 169671"/>
              <a:gd name="connsiteX9" fmla="*/ 39497 w 176276"/>
              <a:gd name="connsiteY9" fmla="*/ 115697 h 169671"/>
              <a:gd name="connsiteX10" fmla="*/ 35560 w 176276"/>
              <a:gd name="connsiteY10" fmla="*/ 77977 h 169671"/>
              <a:gd name="connsiteX11" fmla="*/ 105536 w 176276"/>
              <a:gd name="connsiteY11" fmla="*/ 70611 h 169671"/>
              <a:gd name="connsiteX12" fmla="*/ 155448 w 176276"/>
              <a:gd name="connsiteY12" fmla="*/ 34035 h 169671"/>
              <a:gd name="connsiteX13" fmla="*/ 162433 w 176276"/>
              <a:gd name="connsiteY13" fmla="*/ 24256 h 169671"/>
              <a:gd name="connsiteX14" fmla="*/ 162305 w 176276"/>
              <a:gd name="connsiteY14" fmla="*/ 12572 h 169671"/>
              <a:gd name="connsiteX15" fmla="*/ 152145 w 176276"/>
              <a:gd name="connsiteY15" fmla="*/ 2412 h 169671"/>
              <a:gd name="connsiteX16" fmla="*/ 141477 w 176276"/>
              <a:gd name="connsiteY16" fmla="*/ 0 h 1696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76276" h="169671">
                <a:moveTo>
                  <a:pt x="141477" y="0"/>
                </a:moveTo>
                <a:lnTo>
                  <a:pt x="132969" y="3301"/>
                </a:lnTo>
                <a:lnTo>
                  <a:pt x="0" y="100710"/>
                </a:lnTo>
                <a:lnTo>
                  <a:pt x="150367" y="168528"/>
                </a:lnTo>
                <a:lnTo>
                  <a:pt x="162433" y="169672"/>
                </a:lnTo>
                <a:lnTo>
                  <a:pt x="172466" y="163575"/>
                </a:lnTo>
                <a:lnTo>
                  <a:pt x="176276" y="149986"/>
                </a:lnTo>
                <a:lnTo>
                  <a:pt x="173101" y="139572"/>
                </a:lnTo>
                <a:lnTo>
                  <a:pt x="122427" y="115697"/>
                </a:lnTo>
                <a:lnTo>
                  <a:pt x="39497" y="115697"/>
                </a:lnTo>
                <a:lnTo>
                  <a:pt x="35560" y="77977"/>
                </a:lnTo>
                <a:lnTo>
                  <a:pt x="105536" y="70611"/>
                </a:lnTo>
                <a:lnTo>
                  <a:pt x="155448" y="34035"/>
                </a:lnTo>
                <a:lnTo>
                  <a:pt x="162433" y="24256"/>
                </a:lnTo>
                <a:lnTo>
                  <a:pt x="162305" y="12572"/>
                </a:lnTo>
                <a:lnTo>
                  <a:pt x="152145" y="2412"/>
                </a:lnTo>
                <a:lnTo>
                  <a:pt x="141477" y="0"/>
                </a:lnTo>
              </a:path>
            </a:pathLst>
          </a:custGeom>
          <a:solidFill>
            <a:srgbClr val="C0504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774444" y="2389632"/>
            <a:ext cx="69976" cy="45085"/>
          </a:xfrm>
          <a:custGeom>
            <a:avLst/>
            <a:gdLst>
              <a:gd name="connsiteX0" fmla="*/ 69976 w 69976"/>
              <a:gd name="connsiteY0" fmla="*/ 0 h 45085"/>
              <a:gd name="connsiteX1" fmla="*/ 0 w 69976"/>
              <a:gd name="connsiteY1" fmla="*/ 7366 h 45085"/>
              <a:gd name="connsiteX2" fmla="*/ 3936 w 69976"/>
              <a:gd name="connsiteY2" fmla="*/ 45085 h 45085"/>
              <a:gd name="connsiteX3" fmla="*/ 37719 w 69976"/>
              <a:gd name="connsiteY3" fmla="*/ 41528 h 45085"/>
              <a:gd name="connsiteX4" fmla="*/ 13207 w 69976"/>
              <a:gd name="connsiteY4" fmla="*/ 41528 h 45085"/>
              <a:gd name="connsiteX5" fmla="*/ 9779 w 69976"/>
              <a:gd name="connsiteY5" fmla="*/ 8889 h 45085"/>
              <a:gd name="connsiteX6" fmla="*/ 57911 w 69976"/>
              <a:gd name="connsiteY6" fmla="*/ 8889 h 45085"/>
              <a:gd name="connsiteX7" fmla="*/ 69976 w 69976"/>
              <a:gd name="connsiteY7" fmla="*/ 0 h 450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69976" h="45085">
                <a:moveTo>
                  <a:pt x="69976" y="0"/>
                </a:moveTo>
                <a:lnTo>
                  <a:pt x="0" y="7366"/>
                </a:lnTo>
                <a:lnTo>
                  <a:pt x="3936" y="45085"/>
                </a:lnTo>
                <a:lnTo>
                  <a:pt x="37719" y="41528"/>
                </a:lnTo>
                <a:lnTo>
                  <a:pt x="13207" y="41528"/>
                </a:lnTo>
                <a:lnTo>
                  <a:pt x="9779" y="8889"/>
                </a:lnTo>
                <a:lnTo>
                  <a:pt x="57911" y="8889"/>
                </a:lnTo>
                <a:lnTo>
                  <a:pt x="69976" y="0"/>
                </a:lnTo>
              </a:path>
            </a:pathLst>
          </a:custGeom>
          <a:solidFill>
            <a:srgbClr val="C0504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778380" y="2427604"/>
            <a:ext cx="82930" cy="7112"/>
          </a:xfrm>
          <a:custGeom>
            <a:avLst/>
            <a:gdLst>
              <a:gd name="connsiteX0" fmla="*/ 67817 w 82930"/>
              <a:gd name="connsiteY0" fmla="*/ 0 h 7112"/>
              <a:gd name="connsiteX1" fmla="*/ 0 w 82930"/>
              <a:gd name="connsiteY1" fmla="*/ 7112 h 7112"/>
              <a:gd name="connsiteX2" fmla="*/ 82930 w 82930"/>
              <a:gd name="connsiteY2" fmla="*/ 7112 h 7112"/>
              <a:gd name="connsiteX3" fmla="*/ 67817 w 82930"/>
              <a:gd name="connsiteY3" fmla="*/ 0 h 7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2930" h="7112">
                <a:moveTo>
                  <a:pt x="67817" y="0"/>
                </a:moveTo>
                <a:lnTo>
                  <a:pt x="0" y="7112"/>
                </a:lnTo>
                <a:lnTo>
                  <a:pt x="82930" y="7112"/>
                </a:lnTo>
                <a:lnTo>
                  <a:pt x="67817" y="0"/>
                </a:lnTo>
              </a:path>
            </a:pathLst>
          </a:custGeom>
          <a:solidFill>
            <a:srgbClr val="C0504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784223" y="2398522"/>
            <a:ext cx="29336" cy="32639"/>
          </a:xfrm>
          <a:custGeom>
            <a:avLst/>
            <a:gdLst>
              <a:gd name="connsiteX0" fmla="*/ 0 w 29336"/>
              <a:gd name="connsiteY0" fmla="*/ 0 h 32639"/>
              <a:gd name="connsiteX1" fmla="*/ 3428 w 29336"/>
              <a:gd name="connsiteY1" fmla="*/ 32638 h 32639"/>
              <a:gd name="connsiteX2" fmla="*/ 29336 w 29336"/>
              <a:gd name="connsiteY2" fmla="*/ 13716 h 32639"/>
              <a:gd name="connsiteX3" fmla="*/ 0 w 29336"/>
              <a:gd name="connsiteY3" fmla="*/ 0 h 326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9336" h="32639">
                <a:moveTo>
                  <a:pt x="0" y="0"/>
                </a:moveTo>
                <a:lnTo>
                  <a:pt x="3428" y="32638"/>
                </a:lnTo>
                <a:lnTo>
                  <a:pt x="29336" y="13716"/>
                </a:lnTo>
                <a:lnTo>
                  <a:pt x="0" y="0"/>
                </a:lnTo>
              </a:path>
            </a:pathLst>
          </a:custGeom>
          <a:solidFill>
            <a:srgbClr val="C0504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787651" y="2412238"/>
            <a:ext cx="58547" cy="18923"/>
          </a:xfrm>
          <a:custGeom>
            <a:avLst/>
            <a:gdLst>
              <a:gd name="connsiteX0" fmla="*/ 0 w 58547"/>
              <a:gd name="connsiteY0" fmla="*/ 9461 h 18923"/>
              <a:gd name="connsiteX1" fmla="*/ 58547 w 58547"/>
              <a:gd name="connsiteY1" fmla="*/ 9461 h 189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8547" h="18923">
                <a:moveTo>
                  <a:pt x="0" y="9461"/>
                </a:moveTo>
                <a:lnTo>
                  <a:pt x="58547" y="9461"/>
                </a:lnTo>
              </a:path>
            </a:pathLst>
          </a:custGeom>
          <a:ln w="12700">
            <a:solidFill>
              <a:srgbClr val="C0504D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813560" y="2257044"/>
            <a:ext cx="1295400" cy="170561"/>
          </a:xfrm>
          <a:custGeom>
            <a:avLst/>
            <a:gdLst>
              <a:gd name="connsiteX0" fmla="*/ 1291335 w 1295400"/>
              <a:gd name="connsiteY0" fmla="*/ 0 h 170561"/>
              <a:gd name="connsiteX1" fmla="*/ 30860 w 1295400"/>
              <a:gd name="connsiteY1" fmla="*/ 132588 h 170561"/>
              <a:gd name="connsiteX2" fmla="*/ 0 w 1295400"/>
              <a:gd name="connsiteY2" fmla="*/ 155194 h 170561"/>
              <a:gd name="connsiteX3" fmla="*/ 32638 w 1295400"/>
              <a:gd name="connsiteY3" fmla="*/ 170560 h 170561"/>
              <a:gd name="connsiteX4" fmla="*/ 1295400 w 1295400"/>
              <a:gd name="connsiteY4" fmla="*/ 37845 h 170561"/>
              <a:gd name="connsiteX5" fmla="*/ 1291335 w 1295400"/>
              <a:gd name="connsiteY5" fmla="*/ 0 h 1705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295400" h="170561">
                <a:moveTo>
                  <a:pt x="1291335" y="0"/>
                </a:moveTo>
                <a:lnTo>
                  <a:pt x="30860" y="132588"/>
                </a:lnTo>
                <a:lnTo>
                  <a:pt x="0" y="155194"/>
                </a:lnTo>
                <a:lnTo>
                  <a:pt x="32638" y="170560"/>
                </a:lnTo>
                <a:lnTo>
                  <a:pt x="1295400" y="37845"/>
                </a:lnTo>
                <a:lnTo>
                  <a:pt x="1291335" y="0"/>
                </a:lnTo>
              </a:path>
            </a:pathLst>
          </a:custGeom>
          <a:solidFill>
            <a:srgbClr val="C0504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784223" y="2398522"/>
            <a:ext cx="48132" cy="13716"/>
          </a:xfrm>
          <a:custGeom>
            <a:avLst/>
            <a:gdLst>
              <a:gd name="connsiteX0" fmla="*/ 48132 w 48132"/>
              <a:gd name="connsiteY0" fmla="*/ 0 h 13716"/>
              <a:gd name="connsiteX1" fmla="*/ 0 w 48132"/>
              <a:gd name="connsiteY1" fmla="*/ 0 h 13716"/>
              <a:gd name="connsiteX2" fmla="*/ 29336 w 48132"/>
              <a:gd name="connsiteY2" fmla="*/ 13716 h 13716"/>
              <a:gd name="connsiteX3" fmla="*/ 48132 w 48132"/>
              <a:gd name="connsiteY3" fmla="*/ 0 h 137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8132" h="13716">
                <a:moveTo>
                  <a:pt x="48132" y="0"/>
                </a:moveTo>
                <a:lnTo>
                  <a:pt x="0" y="0"/>
                </a:lnTo>
                <a:lnTo>
                  <a:pt x="29336" y="13716"/>
                </a:lnTo>
                <a:lnTo>
                  <a:pt x="48132" y="0"/>
                </a:lnTo>
              </a:path>
            </a:pathLst>
          </a:custGeom>
          <a:solidFill>
            <a:srgbClr val="C0504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962647" y="2428748"/>
            <a:ext cx="142493" cy="61467"/>
          </a:xfrm>
          <a:custGeom>
            <a:avLst/>
            <a:gdLst>
              <a:gd name="connsiteX0" fmla="*/ 68580 w 142493"/>
              <a:gd name="connsiteY0" fmla="*/ 0 h 61467"/>
              <a:gd name="connsiteX1" fmla="*/ 3047 w 142493"/>
              <a:gd name="connsiteY1" fmla="*/ 31241 h 61467"/>
              <a:gd name="connsiteX2" fmla="*/ 0 w 142493"/>
              <a:gd name="connsiteY2" fmla="*/ 41782 h 61467"/>
              <a:gd name="connsiteX3" fmla="*/ 3683 w 142493"/>
              <a:gd name="connsiteY3" fmla="*/ 55498 h 61467"/>
              <a:gd name="connsiteX4" fmla="*/ 13970 w 142493"/>
              <a:gd name="connsiteY4" fmla="*/ 61467 h 61467"/>
              <a:gd name="connsiteX5" fmla="*/ 26034 w 142493"/>
              <a:gd name="connsiteY5" fmla="*/ 60197 h 61467"/>
              <a:gd name="connsiteX6" fmla="*/ 142494 w 142493"/>
              <a:gd name="connsiteY6" fmla="*/ 6730 h 61467"/>
              <a:gd name="connsiteX7" fmla="*/ 136270 w 142493"/>
              <a:gd name="connsiteY7" fmla="*/ 6730 h 61467"/>
              <a:gd name="connsiteX8" fmla="*/ 68580 w 142493"/>
              <a:gd name="connsiteY8" fmla="*/ 0 h 614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42493" h="61467">
                <a:moveTo>
                  <a:pt x="68580" y="0"/>
                </a:moveTo>
                <a:lnTo>
                  <a:pt x="3047" y="31241"/>
                </a:lnTo>
                <a:lnTo>
                  <a:pt x="0" y="41782"/>
                </a:lnTo>
                <a:lnTo>
                  <a:pt x="3683" y="55498"/>
                </a:lnTo>
                <a:lnTo>
                  <a:pt x="13970" y="61467"/>
                </a:lnTo>
                <a:lnTo>
                  <a:pt x="26034" y="60197"/>
                </a:lnTo>
                <a:lnTo>
                  <a:pt x="142494" y="6730"/>
                </a:lnTo>
                <a:lnTo>
                  <a:pt x="136270" y="6730"/>
                </a:lnTo>
                <a:lnTo>
                  <a:pt x="68580" y="0"/>
                </a:lnTo>
              </a:path>
            </a:pathLst>
          </a:custGeom>
          <a:solidFill>
            <a:srgbClr val="C0504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7031228" y="2413126"/>
            <a:ext cx="68071" cy="22352"/>
          </a:xfrm>
          <a:custGeom>
            <a:avLst/>
            <a:gdLst>
              <a:gd name="connsiteX0" fmla="*/ 32639 w 68071"/>
              <a:gd name="connsiteY0" fmla="*/ 0 h 22352"/>
              <a:gd name="connsiteX1" fmla="*/ 0 w 68071"/>
              <a:gd name="connsiteY1" fmla="*/ 15621 h 22352"/>
              <a:gd name="connsiteX2" fmla="*/ 67690 w 68071"/>
              <a:gd name="connsiteY2" fmla="*/ 22352 h 22352"/>
              <a:gd name="connsiteX3" fmla="*/ 68071 w 68071"/>
              <a:gd name="connsiteY3" fmla="*/ 18796 h 22352"/>
              <a:gd name="connsiteX4" fmla="*/ 58546 w 68071"/>
              <a:gd name="connsiteY4" fmla="*/ 18796 h 22352"/>
              <a:gd name="connsiteX5" fmla="*/ 32639 w 68071"/>
              <a:gd name="connsiteY5" fmla="*/ 0 h 223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8071" h="22352">
                <a:moveTo>
                  <a:pt x="32639" y="0"/>
                </a:moveTo>
                <a:lnTo>
                  <a:pt x="0" y="15621"/>
                </a:lnTo>
                <a:lnTo>
                  <a:pt x="67690" y="22352"/>
                </a:lnTo>
                <a:lnTo>
                  <a:pt x="68071" y="18796"/>
                </a:lnTo>
                <a:lnTo>
                  <a:pt x="58546" y="18796"/>
                </a:lnTo>
                <a:lnTo>
                  <a:pt x="32639" y="0"/>
                </a:lnTo>
              </a:path>
            </a:pathLst>
          </a:custGeom>
          <a:solidFill>
            <a:srgbClr val="C0504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6975856" y="2319908"/>
            <a:ext cx="162559" cy="115570"/>
          </a:xfrm>
          <a:custGeom>
            <a:avLst/>
            <a:gdLst>
              <a:gd name="connsiteX0" fmla="*/ 20827 w 162559"/>
              <a:gd name="connsiteY0" fmla="*/ 0 h 115570"/>
              <a:gd name="connsiteX1" fmla="*/ 10159 w 162559"/>
              <a:gd name="connsiteY1" fmla="*/ 2539 h 115570"/>
              <a:gd name="connsiteX2" fmla="*/ 0 w 162559"/>
              <a:gd name="connsiteY2" fmla="*/ 12700 h 115570"/>
              <a:gd name="connsiteX3" fmla="*/ 0 w 162559"/>
              <a:gd name="connsiteY3" fmla="*/ 24383 h 115570"/>
              <a:gd name="connsiteX4" fmla="*/ 6984 w 162559"/>
              <a:gd name="connsiteY4" fmla="*/ 34163 h 115570"/>
              <a:gd name="connsiteX5" fmla="*/ 56895 w 162559"/>
              <a:gd name="connsiteY5" fmla="*/ 70611 h 115570"/>
              <a:gd name="connsiteX6" fmla="*/ 126872 w 162559"/>
              <a:gd name="connsiteY6" fmla="*/ 77597 h 115570"/>
              <a:gd name="connsiteX7" fmla="*/ 123062 w 162559"/>
              <a:gd name="connsiteY7" fmla="*/ 115570 h 115570"/>
              <a:gd name="connsiteX8" fmla="*/ 129285 w 162559"/>
              <a:gd name="connsiteY8" fmla="*/ 115570 h 115570"/>
              <a:gd name="connsiteX9" fmla="*/ 162559 w 162559"/>
              <a:gd name="connsiteY9" fmla="*/ 100330 h 115570"/>
              <a:gd name="connsiteX10" fmla="*/ 29209 w 162559"/>
              <a:gd name="connsiteY10" fmla="*/ 3301 h 115570"/>
              <a:gd name="connsiteX11" fmla="*/ 20827 w 162559"/>
              <a:gd name="connsiteY11" fmla="*/ 0 h 1155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62559" h="115570">
                <a:moveTo>
                  <a:pt x="20827" y="0"/>
                </a:moveTo>
                <a:lnTo>
                  <a:pt x="10159" y="2539"/>
                </a:lnTo>
                <a:lnTo>
                  <a:pt x="0" y="12700"/>
                </a:lnTo>
                <a:lnTo>
                  <a:pt x="0" y="24383"/>
                </a:lnTo>
                <a:lnTo>
                  <a:pt x="6984" y="34163"/>
                </a:lnTo>
                <a:lnTo>
                  <a:pt x="56895" y="70611"/>
                </a:lnTo>
                <a:lnTo>
                  <a:pt x="126872" y="77597"/>
                </a:lnTo>
                <a:lnTo>
                  <a:pt x="123062" y="115570"/>
                </a:lnTo>
                <a:lnTo>
                  <a:pt x="129285" y="115570"/>
                </a:lnTo>
                <a:lnTo>
                  <a:pt x="162559" y="100330"/>
                </a:lnTo>
                <a:lnTo>
                  <a:pt x="29209" y="3301"/>
                </a:lnTo>
                <a:lnTo>
                  <a:pt x="20827" y="0"/>
                </a:lnTo>
              </a:path>
            </a:pathLst>
          </a:custGeom>
          <a:solidFill>
            <a:srgbClr val="C0504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7063867" y="2399157"/>
            <a:ext cx="29082" cy="32766"/>
          </a:xfrm>
          <a:custGeom>
            <a:avLst/>
            <a:gdLst>
              <a:gd name="connsiteX0" fmla="*/ 29082 w 29082"/>
              <a:gd name="connsiteY0" fmla="*/ 0 h 32766"/>
              <a:gd name="connsiteX1" fmla="*/ 0 w 29082"/>
              <a:gd name="connsiteY1" fmla="*/ 13969 h 32766"/>
              <a:gd name="connsiteX2" fmla="*/ 25907 w 29082"/>
              <a:gd name="connsiteY2" fmla="*/ 32766 h 32766"/>
              <a:gd name="connsiteX3" fmla="*/ 29082 w 29082"/>
              <a:gd name="connsiteY3" fmla="*/ 0 h 327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9082" h="32766">
                <a:moveTo>
                  <a:pt x="29082" y="0"/>
                </a:moveTo>
                <a:lnTo>
                  <a:pt x="0" y="13969"/>
                </a:lnTo>
                <a:lnTo>
                  <a:pt x="25907" y="32766"/>
                </a:lnTo>
                <a:lnTo>
                  <a:pt x="29082" y="0"/>
                </a:lnTo>
              </a:path>
            </a:pathLst>
          </a:custGeom>
          <a:solidFill>
            <a:srgbClr val="C0504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7089775" y="2399157"/>
            <a:ext cx="12827" cy="32766"/>
          </a:xfrm>
          <a:custGeom>
            <a:avLst/>
            <a:gdLst>
              <a:gd name="connsiteX0" fmla="*/ 6413 w 12827"/>
              <a:gd name="connsiteY0" fmla="*/ 0 h 32766"/>
              <a:gd name="connsiteX1" fmla="*/ 6413 w 12827"/>
              <a:gd name="connsiteY1" fmla="*/ 32766 h 327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827" h="32766">
                <a:moveTo>
                  <a:pt x="6413" y="0"/>
                </a:moveTo>
                <a:lnTo>
                  <a:pt x="6413" y="32766"/>
                </a:lnTo>
              </a:path>
            </a:pathLst>
          </a:custGeom>
          <a:ln w="12700">
            <a:solidFill>
              <a:srgbClr val="C0504D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5698235" y="2257044"/>
            <a:ext cx="1365631" cy="171704"/>
          </a:xfrm>
          <a:custGeom>
            <a:avLst/>
            <a:gdLst>
              <a:gd name="connsiteX0" fmla="*/ 3810 w 1365631"/>
              <a:gd name="connsiteY0" fmla="*/ 0 h 171704"/>
              <a:gd name="connsiteX1" fmla="*/ 0 w 1365631"/>
              <a:gd name="connsiteY1" fmla="*/ 37973 h 171704"/>
              <a:gd name="connsiteX2" fmla="*/ 1332992 w 1365631"/>
              <a:gd name="connsiteY2" fmla="*/ 171704 h 171704"/>
              <a:gd name="connsiteX3" fmla="*/ 1365631 w 1365631"/>
              <a:gd name="connsiteY3" fmla="*/ 156082 h 171704"/>
              <a:gd name="connsiteX4" fmla="*/ 1334516 w 1365631"/>
              <a:gd name="connsiteY4" fmla="*/ 133476 h 171704"/>
              <a:gd name="connsiteX5" fmla="*/ 3810 w 1365631"/>
              <a:gd name="connsiteY5" fmla="*/ 0 h 1717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365631" h="171704">
                <a:moveTo>
                  <a:pt x="3810" y="0"/>
                </a:moveTo>
                <a:lnTo>
                  <a:pt x="0" y="37973"/>
                </a:lnTo>
                <a:lnTo>
                  <a:pt x="1332992" y="171704"/>
                </a:lnTo>
                <a:lnTo>
                  <a:pt x="1365631" y="156082"/>
                </a:lnTo>
                <a:lnTo>
                  <a:pt x="1334516" y="133476"/>
                </a:lnTo>
                <a:lnTo>
                  <a:pt x="3810" y="0"/>
                </a:lnTo>
              </a:path>
            </a:pathLst>
          </a:custGeom>
          <a:solidFill>
            <a:srgbClr val="C0504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7032752" y="2390520"/>
            <a:ext cx="69977" cy="22606"/>
          </a:xfrm>
          <a:custGeom>
            <a:avLst/>
            <a:gdLst>
              <a:gd name="connsiteX0" fmla="*/ 0 w 69977"/>
              <a:gd name="connsiteY0" fmla="*/ 0 h 22606"/>
              <a:gd name="connsiteX1" fmla="*/ 31115 w 69977"/>
              <a:gd name="connsiteY1" fmla="*/ 22605 h 22606"/>
              <a:gd name="connsiteX2" fmla="*/ 60197 w 69977"/>
              <a:gd name="connsiteY2" fmla="*/ 8636 h 22606"/>
              <a:gd name="connsiteX3" fmla="*/ 69850 w 69977"/>
              <a:gd name="connsiteY3" fmla="*/ 8636 h 22606"/>
              <a:gd name="connsiteX4" fmla="*/ 69977 w 69977"/>
              <a:gd name="connsiteY4" fmla="*/ 6985 h 22606"/>
              <a:gd name="connsiteX5" fmla="*/ 0 w 69977"/>
              <a:gd name="connsiteY5" fmla="*/ 0 h 226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9977" h="22606">
                <a:moveTo>
                  <a:pt x="0" y="0"/>
                </a:moveTo>
                <a:lnTo>
                  <a:pt x="31115" y="22605"/>
                </a:lnTo>
                <a:lnTo>
                  <a:pt x="60197" y="8636"/>
                </a:lnTo>
                <a:lnTo>
                  <a:pt x="69850" y="8636"/>
                </a:lnTo>
                <a:lnTo>
                  <a:pt x="69977" y="6985"/>
                </a:lnTo>
                <a:lnTo>
                  <a:pt x="0" y="0"/>
                </a:lnTo>
              </a:path>
            </a:pathLst>
          </a:custGeom>
          <a:solidFill>
            <a:srgbClr val="C0504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00" y="0"/>
            <a:ext cx="8915400" cy="1993900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1300" y="2222500"/>
            <a:ext cx="1651000" cy="444500"/>
          </a:xfrm>
          <a:prstGeom prst="rect">
            <a:avLst/>
          </a:prstGeom>
          <a:noFill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9900" y="2387600"/>
            <a:ext cx="266700" cy="241300"/>
          </a:xfrm>
          <a:prstGeom prst="rect">
            <a:avLst/>
          </a:prstGeom>
          <a:noFill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2222500"/>
            <a:ext cx="1727200" cy="444500"/>
          </a:xfrm>
          <a:prstGeom prst="rect">
            <a:avLst/>
          </a:prstGeom>
          <a:noFill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5100" y="3187700"/>
            <a:ext cx="2819400" cy="3670300"/>
          </a:xfrm>
          <a:prstGeom prst="rect">
            <a:avLst/>
          </a:prstGeom>
          <a:noFill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3187700"/>
            <a:ext cx="2997200" cy="3670300"/>
          </a:xfrm>
          <a:prstGeom prst="rect">
            <a:avLst/>
          </a:prstGeom>
          <a:noFill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6800" y="3187700"/>
            <a:ext cx="2857500" cy="3670300"/>
          </a:xfrm>
          <a:prstGeom prst="rect">
            <a:avLst/>
          </a:prstGeom>
          <a:noFill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4500" y="3619500"/>
            <a:ext cx="2120900" cy="233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обязательны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к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уплате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всей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территории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Российской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Федерации,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</a:rPr>
              <a:t>например: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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Налог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прибыль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организаций;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2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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Налог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доходы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физических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лиц;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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Акцизы.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3327400" y="3657600"/>
            <a:ext cx="2387600" cy="227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законами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субъектов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Российской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Федерации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и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обязательны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к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уплате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соответствующих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территориях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субъектов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РФ,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</a:rPr>
              <a:t>например: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2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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Налог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имущество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организаций;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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Транспортный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налог.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469900" y="2451100"/>
            <a:ext cx="16637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b="1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</a:rPr>
              <a:t>ФЕДЕРАЛЬНЫЕ</a:t>
            </a:r>
          </a:p>
        </p:txBody>
      </p:sp>
      <p:sp>
        <p:nvSpPr>
          <p:cNvPr id="1024" name="TextBox 1"/>
          <p:cNvSpPr txBox="1"/>
          <p:nvPr/>
        </p:nvSpPr>
        <p:spPr>
          <a:xfrm>
            <a:off x="6692900" y="2451100"/>
            <a:ext cx="1079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b="1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</a:rPr>
              <a:t>МЕСТНЫЕ</a:t>
            </a:r>
          </a:p>
        </p:txBody>
      </p:sp>
      <p:sp>
        <p:nvSpPr>
          <p:cNvPr id="1025" name="TextBox 1"/>
          <p:cNvSpPr txBox="1"/>
          <p:nvPr/>
        </p:nvSpPr>
        <p:spPr>
          <a:xfrm>
            <a:off x="3530600" y="2590800"/>
            <a:ext cx="18034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b="1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</a:rPr>
              <a:t>РЕГИОНАЛЬНЫЕ</a:t>
            </a:r>
          </a:p>
        </p:txBody>
      </p:sp>
      <p:sp>
        <p:nvSpPr>
          <p:cNvPr id="1026" name="TextBox 1"/>
          <p:cNvSpPr txBox="1"/>
          <p:nvPr/>
        </p:nvSpPr>
        <p:spPr>
          <a:xfrm>
            <a:off x="762000" y="2959100"/>
            <a:ext cx="75057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УСТАНОВЛЕНЫ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НАЛОГОВЫМ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КОДЕКСОМ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РОССИЙСКОЙ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ФЕДЕРАЦИИ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6426200" y="3594100"/>
            <a:ext cx="2251514" cy="32906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нормативными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актами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представительных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органов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муниципальных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образований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и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обязательны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к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уплате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территориях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соответствующих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муниципальных</a:t>
            </a:r>
          </a:p>
          <a:p>
            <a:pPr>
              <a:lnSpc>
                <a:spcPts val="1900"/>
              </a:lnSpc>
              <a:tabLst/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образований,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b="1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</a:rPr>
              <a:t>например: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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Земельный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налог;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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Налог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имущество</a:t>
            </a:r>
          </a:p>
          <a:p>
            <a:pPr>
              <a:lnSpc>
                <a:spcPts val="2100"/>
              </a:lnSpc>
              <a:tabLst/>
            </a:pPr>
            <a:r>
              <a:rPr lang="ru-RU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  </a:t>
            </a:r>
            <a:r>
              <a:rPr lang="en-US" altLang="zh-CN" sz="1802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физических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лиц.</a:t>
            </a:r>
          </a:p>
        </p:txBody>
      </p:sp>
      <p:sp>
        <p:nvSpPr>
          <p:cNvPr id="1029" name="TextBox 1"/>
          <p:cNvSpPr txBox="1"/>
          <p:nvPr/>
        </p:nvSpPr>
        <p:spPr>
          <a:xfrm>
            <a:off x="292100" y="214290"/>
            <a:ext cx="8461612" cy="216336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546100" algn="l"/>
                <a:tab pos="3390900" algn="l"/>
              </a:tabLst>
            </a:pPr>
            <a:r>
              <a:rPr lang="en-US" altLang="zh-CN" dirty="0" smtClean="0"/>
              <a:t>	</a:t>
            </a:r>
            <a:r>
              <a:rPr lang="en-US" altLang="zh-CN" sz="2795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Федеральные,</a:t>
            </a:r>
            <a:r>
              <a:rPr lang="en-US" altLang="zh-CN" sz="279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региональные</a:t>
            </a:r>
            <a:r>
              <a:rPr lang="en-US" altLang="zh-CN" sz="279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и</a:t>
            </a:r>
            <a:r>
              <a:rPr lang="en-US" altLang="zh-CN" sz="279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местные</a:t>
            </a:r>
            <a:r>
              <a:rPr lang="en-US" altLang="zh-CN" sz="279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C00000"/>
                </a:solidFill>
                <a:latin typeface="Calibri" pitchFamily="18" charset="0"/>
                <a:cs typeface="Calibri" pitchFamily="18" charset="0"/>
              </a:rPr>
              <a:t>налоги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546100" algn="l"/>
                <a:tab pos="3390900" algn="l"/>
              </a:tabLst>
            </a:pPr>
            <a:r>
              <a:rPr lang="en-US" altLang="zh-CN" sz="2400" b="1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</a:rPr>
              <a:t>Налог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обязательный,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индивидуально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безвозмездный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платеж,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взимаемый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с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организаций</a:t>
            </a:r>
          </a:p>
          <a:p>
            <a:pPr>
              <a:lnSpc>
                <a:spcPts val="1900"/>
              </a:lnSpc>
              <a:tabLst>
                <a:tab pos="546100" algn="l"/>
                <a:tab pos="33909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физических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лиц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в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форме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отчуждения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принадлежащих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им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на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праве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собственности,</a:t>
            </a:r>
          </a:p>
          <a:p>
            <a:pPr>
              <a:lnSpc>
                <a:spcPts val="1900"/>
              </a:lnSpc>
              <a:tabLst>
                <a:tab pos="546100" algn="l"/>
                <a:tab pos="33909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хозяйственного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ведения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или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оперативного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управления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денежных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средств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в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целях</a:t>
            </a:r>
          </a:p>
          <a:p>
            <a:pPr>
              <a:lnSpc>
                <a:spcPts val="1900"/>
              </a:lnSpc>
              <a:tabLst>
                <a:tab pos="546100" algn="l"/>
                <a:tab pos="33909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финансового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обеспечения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деятельности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государства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(или)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муниципальных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образований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546100" algn="l"/>
                <a:tab pos="3390900" algn="l"/>
              </a:tabLst>
            </a:pPr>
            <a:r>
              <a:rPr lang="en-US" altLang="zh-CN" dirty="0" smtClean="0"/>
              <a:t>		</a:t>
            </a:r>
            <a:r>
              <a:rPr lang="en-US" altLang="zh-CN" sz="1802" b="1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</a:rPr>
              <a:t>ВИДЫ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FF"/>
                </a:solidFill>
                <a:latin typeface="Calibri" pitchFamily="18" charset="0"/>
                <a:cs typeface="Calibri" pitchFamily="18" charset="0"/>
              </a:rPr>
              <a:t>НАЛОГОВ</a:t>
            </a:r>
          </a:p>
        </p:txBody>
      </p:sp>
      <p:sp>
        <p:nvSpPr>
          <p:cNvPr id="1030" name="TextBox 1"/>
          <p:cNvSpPr txBox="1"/>
          <p:nvPr/>
        </p:nvSpPr>
        <p:spPr>
          <a:xfrm>
            <a:off x="9067800" y="67056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8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7510</TotalTime>
  <Words>1556</Words>
  <Application>Microsoft Office PowerPoint</Application>
  <PresentationFormat>Экран (4:3)</PresentationFormat>
  <Paragraphs>644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http://www.Uprdel@admr.krasnoyarsk.ru</vt:lpstr>
      <vt:lpstr>Слайд 2</vt:lpstr>
      <vt:lpstr>Слайд 3</vt:lpstr>
      <vt:lpstr>Слайд 4</vt:lpstr>
      <vt:lpstr>Гражданин, его участие в бюджетном процессе</vt:lpstr>
      <vt:lpstr>Нормативные правовые акты, регламентирующие бюджетные правоотношения</vt:lpstr>
      <vt:lpstr>Составление проекта бюджета</vt:lpstr>
      <vt:lpstr>Слайд 8</vt:lpstr>
      <vt:lpstr>Слайд 9</vt:lpstr>
      <vt:lpstr>Слайд 10</vt:lpstr>
      <vt:lpstr>Слайд 11</vt:lpstr>
      <vt:lpstr>Слайд 12</vt:lpstr>
      <vt:lpstr> Доходы бюджета муниципального района на 2014- 2016 годы</vt:lpstr>
      <vt:lpstr>Структура собственных доходов бюджета  муниципального района на 2014-2016 годы</vt:lpstr>
      <vt:lpstr>Доля платежей крупных налогоплательщиков в бюджете муниципального района</vt:lpstr>
      <vt:lpstr>Расходы  муниципального района  на 2014- 2016 годы</vt:lpstr>
      <vt:lpstr>Расходы на социальную сферу на 2014-2016 годы</vt:lpstr>
      <vt:lpstr>Перечень муниципальных программ  на 2014- 2016 годы, объем их финансирования</vt:lpstr>
      <vt:lpstr>Организация межбюджетных отношений  в муниципальном районе</vt:lpstr>
      <vt:lpstr>Слайд 20</vt:lpstr>
      <vt:lpstr>Удельный вес финансовой помощи в бюджетах поселений</vt:lpstr>
      <vt:lpstr>Динамика расходов, планируемых в рамках муниципальных целевых программ </vt:lpstr>
      <vt:lpstr>Муниципальный долг муниципального района</vt:lpstr>
      <vt:lpstr>         Результаты деятельности  органов местного самоуправления Назаровского района в 2012-2013 годах</vt:lpstr>
      <vt:lpstr>Основные задачи на 2014 год и  плановый период 2015 и 2016 годов</vt:lpstr>
      <vt:lpstr>Контактная информация Финансовое управление администрации Назаровского района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Павлова В.А.</dc:creator>
  <cp:lastModifiedBy>SamLab.ws</cp:lastModifiedBy>
  <cp:revision>696</cp:revision>
  <cp:lastPrinted>2012-02-28T06:59:08Z</cp:lastPrinted>
  <dcterms:created xsi:type="dcterms:W3CDTF">2010-11-18T09:21:26Z</dcterms:created>
  <dcterms:modified xsi:type="dcterms:W3CDTF">2014-01-27T08:47:39Z</dcterms:modified>
</cp:coreProperties>
</file>